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7"/>
  </p:notesMasterIdLst>
  <p:handoutMasterIdLst>
    <p:handoutMasterId r:id="rId38"/>
  </p:handoutMasterIdLst>
  <p:sldIdLst>
    <p:sldId id="365" r:id="rId4"/>
    <p:sldId id="428" r:id="rId5"/>
    <p:sldId id="424" r:id="rId6"/>
    <p:sldId id="355" r:id="rId7"/>
    <p:sldId id="405" r:id="rId8"/>
    <p:sldId id="357" r:id="rId9"/>
    <p:sldId id="425" r:id="rId10"/>
    <p:sldId id="360" r:id="rId11"/>
    <p:sldId id="361" r:id="rId12"/>
    <p:sldId id="362" r:id="rId13"/>
    <p:sldId id="363" r:id="rId14"/>
    <p:sldId id="364" r:id="rId15"/>
    <p:sldId id="392" r:id="rId16"/>
    <p:sldId id="400" r:id="rId17"/>
    <p:sldId id="401" r:id="rId18"/>
    <p:sldId id="402" r:id="rId19"/>
    <p:sldId id="403" r:id="rId20"/>
    <p:sldId id="379" r:id="rId21"/>
    <p:sldId id="397" r:id="rId22"/>
    <p:sldId id="376" r:id="rId23"/>
    <p:sldId id="377" r:id="rId24"/>
    <p:sldId id="366" r:id="rId25"/>
    <p:sldId id="419" r:id="rId26"/>
    <p:sldId id="385" r:id="rId27"/>
    <p:sldId id="386" r:id="rId28"/>
    <p:sldId id="387" r:id="rId29"/>
    <p:sldId id="388" r:id="rId30"/>
    <p:sldId id="410" r:id="rId31"/>
    <p:sldId id="411" r:id="rId32"/>
    <p:sldId id="418" r:id="rId33"/>
    <p:sldId id="426" r:id="rId34"/>
    <p:sldId id="427" r:id="rId35"/>
    <p:sldId id="407" r:id="rId3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99CCFF"/>
    <a:srgbClr val="0000FF"/>
    <a:srgbClr val="0066FF"/>
    <a:srgbClr val="3366FF"/>
    <a:srgbClr val="6600FF"/>
    <a:srgbClr val="FF0066"/>
    <a:srgbClr val="FF9966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65451" autoAdjust="0"/>
  </p:normalViewPr>
  <p:slideViewPr>
    <p:cSldViewPr>
      <p:cViewPr varScale="1">
        <p:scale>
          <a:sx n="47" d="100"/>
          <a:sy n="47" d="100"/>
        </p:scale>
        <p:origin x="2052" y="42"/>
      </p:cViewPr>
      <p:guideLst>
        <p:guide orient="horz" pos="2115"/>
        <p:guide pos="2925"/>
      </p:guideLst>
    </p:cSldViewPr>
  </p:slideViewPr>
  <p:outlineViewPr>
    <p:cViewPr>
      <p:scale>
        <a:sx n="33" d="100"/>
        <a:sy n="33" d="100"/>
      </p:scale>
      <p:origin x="0" y="116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7F72B-C056-47A9-B1D2-F604AAF3143D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5D6C8A8A-D05F-4C6F-A26F-F90710855B50}">
      <dgm:prSet phldrT="[テキスト]"/>
      <dgm:spPr>
        <a:xfrm>
          <a:off x="1749" y="2054"/>
          <a:ext cx="6091698" cy="988035"/>
        </a:xfrm>
        <a:solidFill>
          <a:srgbClr val="99CCFF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アルツハイマー型認知症　５０～６０</a:t>
          </a:r>
          <a:r>
            <a:rPr kumimoji="1"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%</a:t>
          </a:r>
          <a:endParaRPr kumimoji="1" lang="ja-JP" altLang="en-US" b="1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</dgm:t>
    </dgm:pt>
    <dgm:pt modelId="{DA90C715-F994-4905-AAD3-1BF30B7D0C05}" type="parTrans" cxnId="{F7445636-9DE3-479A-B5CF-7FEDD6052D2F}">
      <dgm:prSet/>
      <dgm:spPr/>
      <dgm:t>
        <a:bodyPr/>
        <a:lstStyle/>
        <a:p>
          <a:endParaRPr kumimoji="1" lang="ja-JP" altLang="en-US"/>
        </a:p>
      </dgm:t>
    </dgm:pt>
    <dgm:pt modelId="{6B227199-A0FB-4F6F-8201-24868D20B323}" type="sibTrans" cxnId="{F7445636-9DE3-479A-B5CF-7FEDD6052D2F}">
      <dgm:prSet/>
      <dgm:spPr/>
      <dgm:t>
        <a:bodyPr/>
        <a:lstStyle/>
        <a:p>
          <a:endParaRPr kumimoji="1" lang="ja-JP" altLang="en-US"/>
        </a:p>
      </dgm:t>
    </dgm:pt>
    <dgm:pt modelId="{B2265FA9-3CAE-4B21-8E8E-54C68E23ACDA}">
      <dgm:prSet phldrT="[テキスト]"/>
      <dgm:spPr>
        <a:xfrm>
          <a:off x="1749" y="2076928"/>
          <a:ext cx="6092500" cy="988035"/>
        </a:xfrm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レビー小体型認知症　　　　２０％</a:t>
          </a:r>
        </a:p>
      </dgm:t>
    </dgm:pt>
    <dgm:pt modelId="{C3286914-A305-4360-8FDC-5297F6FEFF0D}" type="parTrans" cxnId="{E3E471A7-0BC2-4337-8A76-EEE256190BBE}">
      <dgm:prSet/>
      <dgm:spPr/>
      <dgm:t>
        <a:bodyPr/>
        <a:lstStyle/>
        <a:p>
          <a:endParaRPr kumimoji="1" lang="ja-JP" altLang="en-US"/>
        </a:p>
      </dgm:t>
    </dgm:pt>
    <dgm:pt modelId="{2A403B6C-2012-4878-94A0-26CCB0CEB520}" type="sibTrans" cxnId="{E3E471A7-0BC2-4337-8A76-EEE256190BBE}">
      <dgm:prSet/>
      <dgm:spPr/>
      <dgm:t>
        <a:bodyPr/>
        <a:lstStyle/>
        <a:p>
          <a:endParaRPr kumimoji="1" lang="ja-JP" altLang="en-US"/>
        </a:p>
      </dgm:t>
    </dgm:pt>
    <dgm:pt modelId="{20826D52-62A8-4A56-8C3D-8173CE7A69B1}">
      <dgm:prSet/>
      <dgm:spPr>
        <a:xfrm>
          <a:off x="1749" y="3114366"/>
          <a:ext cx="6091253" cy="988035"/>
        </a:xfrm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その他　　　　　　　　　　１０％</a:t>
          </a:r>
        </a:p>
      </dgm:t>
    </dgm:pt>
    <dgm:pt modelId="{9E64A694-49DA-4C83-A2AA-1C4AA77A9F88}" type="parTrans" cxnId="{BE92441B-54B5-4A41-8636-F55B8AFBE6EC}">
      <dgm:prSet/>
      <dgm:spPr/>
      <dgm:t>
        <a:bodyPr/>
        <a:lstStyle/>
        <a:p>
          <a:endParaRPr kumimoji="1" lang="ja-JP" altLang="en-US"/>
        </a:p>
      </dgm:t>
    </dgm:pt>
    <dgm:pt modelId="{9C9B72F4-A634-4143-B165-24DB3AEE7CD4}" type="sibTrans" cxnId="{BE92441B-54B5-4A41-8636-F55B8AFBE6EC}">
      <dgm:prSet/>
      <dgm:spPr/>
      <dgm:t>
        <a:bodyPr/>
        <a:lstStyle/>
        <a:p>
          <a:endParaRPr kumimoji="1" lang="ja-JP" altLang="en-US"/>
        </a:p>
      </dgm:t>
    </dgm:pt>
    <dgm:pt modelId="{1909DADD-645B-493E-80A9-03FA9F655EB8}">
      <dgm:prSet phldrT="[テキスト]"/>
      <dgm:spPr>
        <a:xfrm>
          <a:off x="1749" y="1039491"/>
          <a:ext cx="6091035" cy="988035"/>
        </a:xfrm>
      </dgm:spPr>
      <dgm:t>
        <a:bodyPr/>
        <a:lstStyle/>
        <a:p>
          <a:r>
            <a:rPr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脳血管性認知症　　　　　　</a:t>
          </a:r>
          <a:r>
            <a:rPr kumimoji="1"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２０％</a:t>
          </a:r>
        </a:p>
      </dgm:t>
    </dgm:pt>
    <dgm:pt modelId="{587060FF-B4F8-4D88-9A6B-4045373E8082}" type="sibTrans" cxnId="{5A4CF011-02D7-4685-B83E-C78EB76BE284}">
      <dgm:prSet/>
      <dgm:spPr/>
      <dgm:t>
        <a:bodyPr/>
        <a:lstStyle/>
        <a:p>
          <a:endParaRPr kumimoji="1" lang="ja-JP" altLang="en-US"/>
        </a:p>
      </dgm:t>
    </dgm:pt>
    <dgm:pt modelId="{CF4CF946-3D0D-41E4-84CC-B61E5059E0A8}" type="parTrans" cxnId="{5A4CF011-02D7-4685-B83E-C78EB76BE284}">
      <dgm:prSet/>
      <dgm:spPr/>
      <dgm:t>
        <a:bodyPr/>
        <a:lstStyle/>
        <a:p>
          <a:endParaRPr kumimoji="1" lang="ja-JP" altLang="en-US"/>
        </a:p>
      </dgm:t>
    </dgm:pt>
    <dgm:pt modelId="{1EAD5432-582C-4EF6-935F-70910BB514D6}" type="pres">
      <dgm:prSet presAssocID="{F327F72B-C056-47A9-B1D2-F604AAF3143D}" presName="Name0" presStyleCnt="0">
        <dgm:presLayoutVars>
          <dgm:dir/>
          <dgm:animLvl val="lvl"/>
          <dgm:resizeHandles val="exact"/>
        </dgm:presLayoutVars>
      </dgm:prSet>
      <dgm:spPr/>
    </dgm:pt>
    <dgm:pt modelId="{BD96258E-691C-4210-AA46-0F8BAD3FADF3}" type="pres">
      <dgm:prSet presAssocID="{5D6C8A8A-D05F-4C6F-A26F-F90710855B50}" presName="linNode" presStyleCnt="0"/>
      <dgm:spPr/>
    </dgm:pt>
    <dgm:pt modelId="{FA44B14E-8702-46C2-9C0D-B5E6F762F94E}" type="pres">
      <dgm:prSet presAssocID="{5D6C8A8A-D05F-4C6F-A26F-F90710855B50}" presName="parentText" presStyleLbl="node1" presStyleIdx="0" presStyleCnt="4" custScaleX="33919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2FA3A9CF-B762-4773-A415-B966C43820D3}" type="pres">
      <dgm:prSet presAssocID="{6B227199-A0FB-4F6F-8201-24868D20B323}" presName="sp" presStyleCnt="0"/>
      <dgm:spPr/>
    </dgm:pt>
    <dgm:pt modelId="{66BFC10F-B7DF-4D09-9E8F-A69D9F5878B3}" type="pres">
      <dgm:prSet presAssocID="{1909DADD-645B-493E-80A9-03FA9F655EB8}" presName="linNode" presStyleCnt="0"/>
      <dgm:spPr/>
    </dgm:pt>
    <dgm:pt modelId="{9C0F5D2B-3524-4813-B734-DE33E480C41F}" type="pres">
      <dgm:prSet presAssocID="{1909DADD-645B-493E-80A9-03FA9F655EB8}" presName="parentText" presStyleLbl="node1" presStyleIdx="1" presStyleCnt="4" custScaleX="34201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323D3096-4F20-4E3D-A3EF-F1FAD9E14BB3}" type="pres">
      <dgm:prSet presAssocID="{587060FF-B4F8-4D88-9A6B-4045373E8082}" presName="sp" presStyleCnt="0"/>
      <dgm:spPr/>
    </dgm:pt>
    <dgm:pt modelId="{C1DB6E27-5AE8-41C5-90D8-B2DD84F5D776}" type="pres">
      <dgm:prSet presAssocID="{B2265FA9-3CAE-4B21-8E8E-54C68E23ACDA}" presName="linNode" presStyleCnt="0"/>
      <dgm:spPr/>
    </dgm:pt>
    <dgm:pt modelId="{69DECE05-7A0E-4DC6-A49A-E2CABE6CB375}" type="pres">
      <dgm:prSet presAssocID="{B2265FA9-3CAE-4B21-8E8E-54C68E23ACDA}" presName="parentText" presStyleLbl="node1" presStyleIdx="2" presStyleCnt="4" custScaleX="356689" custLinFactX="200000" custLinFactNeighborX="200394" custLinFactNeighborY="1144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36DF6D24-8977-4F4C-97DD-68C35B598A4A}" type="pres">
      <dgm:prSet presAssocID="{2A403B6C-2012-4878-94A0-26CCB0CEB520}" presName="sp" presStyleCnt="0"/>
      <dgm:spPr/>
    </dgm:pt>
    <dgm:pt modelId="{22C085C9-E3A7-4C51-9917-4A5B19E970D9}" type="pres">
      <dgm:prSet presAssocID="{20826D52-62A8-4A56-8C3D-8173CE7A69B1}" presName="linNode" presStyleCnt="0"/>
      <dgm:spPr/>
    </dgm:pt>
    <dgm:pt modelId="{4CD392D8-3DDE-4751-91E3-FAE29F84C8BC}" type="pres">
      <dgm:prSet presAssocID="{20826D52-62A8-4A56-8C3D-8173CE7A69B1}" presName="parentText" presStyleLbl="node1" presStyleIdx="3" presStyleCnt="4" custScaleX="356616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</dgm:ptLst>
  <dgm:cxnLst>
    <dgm:cxn modelId="{1BC62601-81EA-43DB-936D-E1F5E6D42083}" type="presOf" srcId="{F327F72B-C056-47A9-B1D2-F604AAF3143D}" destId="{1EAD5432-582C-4EF6-935F-70910BB514D6}" srcOrd="0" destOrd="0" presId="urn:microsoft.com/office/officeart/2005/8/layout/vList5"/>
    <dgm:cxn modelId="{1A4B7E02-C777-4CBF-80F9-4137AFDED7E8}" type="presOf" srcId="{B2265FA9-3CAE-4B21-8E8E-54C68E23ACDA}" destId="{69DECE05-7A0E-4DC6-A49A-E2CABE6CB375}" srcOrd="0" destOrd="0" presId="urn:microsoft.com/office/officeart/2005/8/layout/vList5"/>
    <dgm:cxn modelId="{5A4CF011-02D7-4685-B83E-C78EB76BE284}" srcId="{F327F72B-C056-47A9-B1D2-F604AAF3143D}" destId="{1909DADD-645B-493E-80A9-03FA9F655EB8}" srcOrd="1" destOrd="0" parTransId="{CF4CF946-3D0D-41E4-84CC-B61E5059E0A8}" sibTransId="{587060FF-B4F8-4D88-9A6B-4045373E8082}"/>
    <dgm:cxn modelId="{BE92441B-54B5-4A41-8636-F55B8AFBE6EC}" srcId="{F327F72B-C056-47A9-B1D2-F604AAF3143D}" destId="{20826D52-62A8-4A56-8C3D-8173CE7A69B1}" srcOrd="3" destOrd="0" parTransId="{9E64A694-49DA-4C83-A2AA-1C4AA77A9F88}" sibTransId="{9C9B72F4-A634-4143-B165-24DB3AEE7CD4}"/>
    <dgm:cxn modelId="{F7445636-9DE3-479A-B5CF-7FEDD6052D2F}" srcId="{F327F72B-C056-47A9-B1D2-F604AAF3143D}" destId="{5D6C8A8A-D05F-4C6F-A26F-F90710855B50}" srcOrd="0" destOrd="0" parTransId="{DA90C715-F994-4905-AAD3-1BF30B7D0C05}" sibTransId="{6B227199-A0FB-4F6F-8201-24868D20B323}"/>
    <dgm:cxn modelId="{BC695F68-BA41-4FE8-879C-13C59BC9EFF4}" type="presOf" srcId="{20826D52-62A8-4A56-8C3D-8173CE7A69B1}" destId="{4CD392D8-3DDE-4751-91E3-FAE29F84C8BC}" srcOrd="0" destOrd="0" presId="urn:microsoft.com/office/officeart/2005/8/layout/vList5"/>
    <dgm:cxn modelId="{CAAF876C-5188-44B5-A684-5A8A230998C4}" type="presOf" srcId="{1909DADD-645B-493E-80A9-03FA9F655EB8}" destId="{9C0F5D2B-3524-4813-B734-DE33E480C41F}" srcOrd="0" destOrd="0" presId="urn:microsoft.com/office/officeart/2005/8/layout/vList5"/>
    <dgm:cxn modelId="{11EB6E87-5238-42FB-8CF0-8BE8EB3BC39D}" type="presOf" srcId="{5D6C8A8A-D05F-4C6F-A26F-F90710855B50}" destId="{FA44B14E-8702-46C2-9C0D-B5E6F762F94E}" srcOrd="0" destOrd="0" presId="urn:microsoft.com/office/officeart/2005/8/layout/vList5"/>
    <dgm:cxn modelId="{E3E471A7-0BC2-4337-8A76-EEE256190BBE}" srcId="{F327F72B-C056-47A9-B1D2-F604AAF3143D}" destId="{B2265FA9-3CAE-4B21-8E8E-54C68E23ACDA}" srcOrd="2" destOrd="0" parTransId="{C3286914-A305-4360-8FDC-5297F6FEFF0D}" sibTransId="{2A403B6C-2012-4878-94A0-26CCB0CEB520}"/>
    <dgm:cxn modelId="{BC2107D2-5FD1-4643-B2CE-F734978EFE50}" type="presParOf" srcId="{1EAD5432-582C-4EF6-935F-70910BB514D6}" destId="{BD96258E-691C-4210-AA46-0F8BAD3FADF3}" srcOrd="0" destOrd="0" presId="urn:microsoft.com/office/officeart/2005/8/layout/vList5"/>
    <dgm:cxn modelId="{87D9C546-BBFC-4E67-AB03-BA0E13FABBA0}" type="presParOf" srcId="{BD96258E-691C-4210-AA46-0F8BAD3FADF3}" destId="{FA44B14E-8702-46C2-9C0D-B5E6F762F94E}" srcOrd="0" destOrd="0" presId="urn:microsoft.com/office/officeart/2005/8/layout/vList5"/>
    <dgm:cxn modelId="{8C41D297-E2C9-4D90-A87F-E69A7D1E4B2E}" type="presParOf" srcId="{1EAD5432-582C-4EF6-935F-70910BB514D6}" destId="{2FA3A9CF-B762-4773-A415-B966C43820D3}" srcOrd="1" destOrd="0" presId="urn:microsoft.com/office/officeart/2005/8/layout/vList5"/>
    <dgm:cxn modelId="{3457B075-6C04-4BB1-8982-FDB131578786}" type="presParOf" srcId="{1EAD5432-582C-4EF6-935F-70910BB514D6}" destId="{66BFC10F-B7DF-4D09-9E8F-A69D9F5878B3}" srcOrd="2" destOrd="0" presId="urn:microsoft.com/office/officeart/2005/8/layout/vList5"/>
    <dgm:cxn modelId="{652ACC6A-1DA1-43E6-96FC-668F353E97D7}" type="presParOf" srcId="{66BFC10F-B7DF-4D09-9E8F-A69D9F5878B3}" destId="{9C0F5D2B-3524-4813-B734-DE33E480C41F}" srcOrd="0" destOrd="0" presId="urn:microsoft.com/office/officeart/2005/8/layout/vList5"/>
    <dgm:cxn modelId="{71B560A1-F25C-4EF9-B61B-007D96DBE0C2}" type="presParOf" srcId="{1EAD5432-582C-4EF6-935F-70910BB514D6}" destId="{323D3096-4F20-4E3D-A3EF-F1FAD9E14BB3}" srcOrd="3" destOrd="0" presId="urn:microsoft.com/office/officeart/2005/8/layout/vList5"/>
    <dgm:cxn modelId="{85ACC85F-91E3-4CA1-9C0B-22CEFBD30123}" type="presParOf" srcId="{1EAD5432-582C-4EF6-935F-70910BB514D6}" destId="{C1DB6E27-5AE8-41C5-90D8-B2DD84F5D776}" srcOrd="4" destOrd="0" presId="urn:microsoft.com/office/officeart/2005/8/layout/vList5"/>
    <dgm:cxn modelId="{9C24E47B-D46D-423C-97BE-E4D6E37FAD7C}" type="presParOf" srcId="{C1DB6E27-5AE8-41C5-90D8-B2DD84F5D776}" destId="{69DECE05-7A0E-4DC6-A49A-E2CABE6CB375}" srcOrd="0" destOrd="0" presId="urn:microsoft.com/office/officeart/2005/8/layout/vList5"/>
    <dgm:cxn modelId="{8E5D11D0-4736-4056-B2FE-F913C16F8BD9}" type="presParOf" srcId="{1EAD5432-582C-4EF6-935F-70910BB514D6}" destId="{36DF6D24-8977-4F4C-97DD-68C35B598A4A}" srcOrd="5" destOrd="0" presId="urn:microsoft.com/office/officeart/2005/8/layout/vList5"/>
    <dgm:cxn modelId="{A8CF4A03-A6CF-476C-ABC2-D047ADF86554}" type="presParOf" srcId="{1EAD5432-582C-4EF6-935F-70910BB514D6}" destId="{22C085C9-E3A7-4C51-9917-4A5B19E970D9}" srcOrd="6" destOrd="0" presId="urn:microsoft.com/office/officeart/2005/8/layout/vList5"/>
    <dgm:cxn modelId="{528AE1A6-4451-43E2-96DA-78039EDF3D20}" type="presParOf" srcId="{22C085C9-E3A7-4C51-9917-4A5B19E970D9}" destId="{4CD392D8-3DDE-4751-91E3-FAE29F84C8B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4B14E-8702-46C2-9C0D-B5E6F762F94E}">
      <dsp:nvSpPr>
        <dsp:cNvPr id="0" name=""/>
        <dsp:cNvSpPr/>
      </dsp:nvSpPr>
      <dsp:spPr>
        <a:xfrm>
          <a:off x="2170" y="2425"/>
          <a:ext cx="7555504" cy="1166599"/>
        </a:xfrm>
        <a:prstGeom prst="roundRect">
          <a:avLst/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1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アルツハイマー型認知症　５０～６０</a:t>
          </a:r>
          <a:r>
            <a:rPr kumimoji="1" lang="en-US" altLang="ja-JP" sz="31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%</a:t>
          </a:r>
          <a:endParaRPr kumimoji="1" lang="ja-JP" altLang="en-US" sz="3100" b="1" kern="1200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</dsp:txBody>
      <dsp:txXfrm>
        <a:off x="59119" y="59374"/>
        <a:ext cx="7441606" cy="1052701"/>
      </dsp:txXfrm>
    </dsp:sp>
    <dsp:sp modelId="{9C0F5D2B-3524-4813-B734-DE33E480C41F}">
      <dsp:nvSpPr>
        <dsp:cNvPr id="0" name=""/>
        <dsp:cNvSpPr/>
      </dsp:nvSpPr>
      <dsp:spPr>
        <a:xfrm>
          <a:off x="2170" y="1227355"/>
          <a:ext cx="7554682" cy="1166599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1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脳血管性認知症　　　　　　</a:t>
          </a:r>
          <a:r>
            <a:rPr kumimoji="1" lang="ja-JP" altLang="en-US" sz="31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２０％</a:t>
          </a:r>
        </a:p>
      </dsp:txBody>
      <dsp:txXfrm>
        <a:off x="59119" y="1284304"/>
        <a:ext cx="7440784" cy="1052701"/>
      </dsp:txXfrm>
    </dsp:sp>
    <dsp:sp modelId="{69DECE05-7A0E-4DC6-A49A-E2CABE6CB375}">
      <dsp:nvSpPr>
        <dsp:cNvPr id="0" name=""/>
        <dsp:cNvSpPr/>
      </dsp:nvSpPr>
      <dsp:spPr>
        <a:xfrm>
          <a:off x="4340" y="2465630"/>
          <a:ext cx="7556499" cy="1166599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1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レビー小体型認知症　　　　２０％</a:t>
          </a:r>
        </a:p>
      </dsp:txBody>
      <dsp:txXfrm>
        <a:off x="61289" y="2522579"/>
        <a:ext cx="7442601" cy="1052701"/>
      </dsp:txXfrm>
    </dsp:sp>
    <dsp:sp modelId="{4CD392D8-3DDE-4751-91E3-FAE29F84C8BC}">
      <dsp:nvSpPr>
        <dsp:cNvPr id="0" name=""/>
        <dsp:cNvSpPr/>
      </dsp:nvSpPr>
      <dsp:spPr>
        <a:xfrm>
          <a:off x="2170" y="3677214"/>
          <a:ext cx="7554952" cy="116659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1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その他　　　　　　　　　　１０％</a:t>
          </a:r>
        </a:p>
      </dsp:txBody>
      <dsp:txXfrm>
        <a:off x="59119" y="3734163"/>
        <a:ext cx="7441054" cy="1052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5683" tIns="47842" rIns="95683" bIns="47842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lIns="95683" tIns="47842" rIns="95683" bIns="47842" rtlCol="0"/>
          <a:lstStyle>
            <a:lvl1pPr algn="r">
              <a:defRPr sz="1300"/>
            </a:lvl1pPr>
          </a:lstStyle>
          <a:p>
            <a:fld id="{94BCFC73-22F5-48AF-B9CD-AFB72F19358A}" type="datetimeFigureOut">
              <a:rPr kumimoji="1" lang="ja-JP" altLang="en-US" smtClean="0"/>
              <a:pPr/>
              <a:t>2019/4/11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5683" tIns="47842" rIns="95683" bIns="47842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9" y="9440646"/>
            <a:ext cx="2949787" cy="496967"/>
          </a:xfrm>
          <a:prstGeom prst="rect">
            <a:avLst/>
          </a:prstGeom>
        </p:spPr>
        <p:txBody>
          <a:bodyPr vert="horz" lIns="95683" tIns="47842" rIns="95683" bIns="47842" rtlCol="0" anchor="b"/>
          <a:lstStyle>
            <a:lvl1pPr algn="r">
              <a:defRPr sz="1300"/>
            </a:lvl1pPr>
          </a:lstStyle>
          <a:p>
            <a:fld id="{6A5108C9-E71F-45CB-A33F-DAEF5B68AC3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3626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420" cy="497597"/>
          </a:xfrm>
          <a:prstGeom prst="rect">
            <a:avLst/>
          </a:prstGeom>
        </p:spPr>
        <p:txBody>
          <a:bodyPr vert="horz" lIns="90557" tIns="45279" rIns="90557" bIns="45279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210" y="0"/>
            <a:ext cx="2949420" cy="497597"/>
          </a:xfrm>
          <a:prstGeom prst="rect">
            <a:avLst/>
          </a:prstGeom>
        </p:spPr>
        <p:txBody>
          <a:bodyPr vert="horz" lIns="90557" tIns="45279" rIns="90557" bIns="45279" rtlCol="0"/>
          <a:lstStyle>
            <a:lvl1pPr algn="r">
              <a:defRPr sz="1200"/>
            </a:lvl1pPr>
          </a:lstStyle>
          <a:p>
            <a:fld id="{80591E39-B483-45FD-B23E-4B95759E1585}" type="datetimeFigureOut">
              <a:rPr kumimoji="1" lang="ja-JP" altLang="en-US" smtClean="0"/>
              <a:pPr/>
              <a:t>2019/4/11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57" tIns="45279" rIns="90557" bIns="45279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878" y="4783857"/>
            <a:ext cx="5445446" cy="3913064"/>
          </a:xfrm>
          <a:prstGeom prst="rect">
            <a:avLst/>
          </a:prstGeom>
        </p:spPr>
        <p:txBody>
          <a:bodyPr vert="horz" lIns="90557" tIns="45279" rIns="90557" bIns="452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1742"/>
            <a:ext cx="2949420" cy="497597"/>
          </a:xfrm>
          <a:prstGeom prst="rect">
            <a:avLst/>
          </a:prstGeom>
        </p:spPr>
        <p:txBody>
          <a:bodyPr vert="horz" lIns="90557" tIns="45279" rIns="90557" bIns="45279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210" y="9441742"/>
            <a:ext cx="2949420" cy="497597"/>
          </a:xfrm>
          <a:prstGeom prst="rect">
            <a:avLst/>
          </a:prstGeom>
        </p:spPr>
        <p:txBody>
          <a:bodyPr vert="horz" lIns="90557" tIns="45279" rIns="90557" bIns="45279" rtlCol="0" anchor="b"/>
          <a:lstStyle>
            <a:lvl1pPr algn="r">
              <a:defRPr sz="1200"/>
            </a:lvl1pPr>
          </a:lstStyle>
          <a:p>
            <a:fld id="{38319506-1BB8-4C4D-9FD7-B9452D74886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651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0518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355">
              <a:defRPr/>
            </a:pPr>
            <a:r>
              <a:rPr kumimoji="1" lang="ja-JP" altLang="en-US" dirty="0"/>
              <a:t>★詳細に話すときに使用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9023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355">
              <a:defRPr/>
            </a:pPr>
            <a:r>
              <a:rPr kumimoji="1" lang="ja-JP" altLang="en-US" dirty="0"/>
              <a:t>★詳細に話すときに使用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1503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355">
              <a:defRPr/>
            </a:pPr>
            <a:r>
              <a:rPr kumimoji="1" lang="ja-JP" altLang="en-US" dirty="0"/>
              <a:t>★詳細に話すときに使用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7963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5312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中核症状には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1268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68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68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68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行動・心理症状には</a:t>
            </a:r>
            <a:r>
              <a:rPr kumimoji="1" lang="en-US" altLang="ja-JP" dirty="0"/>
              <a:t>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5443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8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7078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59952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34603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3941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272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事例１「どこに行くの？」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暑い日に、コートを着てスリッパで外出している人を見かけました。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どのようにお声掛けしますか？</a:t>
            </a:r>
            <a:endParaRPr lang="en-US" altLang="ja-JP" dirty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考えられる原因は</a:t>
            </a:r>
            <a:r>
              <a:rPr lang="en-US" altLang="ja-JP" dirty="0">
                <a:latin typeface="+mn-ea"/>
              </a:rPr>
              <a:t>…</a:t>
            </a:r>
          </a:p>
          <a:p>
            <a:r>
              <a:rPr lang="ja-JP" altLang="en-US" dirty="0">
                <a:latin typeface="+mn-ea"/>
              </a:rPr>
              <a:t>「自宅へ帰る」という思いや、何か目的があって外出したものの、見当識障害で、自分の行き先や居場所が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わからなくなることがあります。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+mn-ea"/>
              </a:rPr>
              <a:t>　身元不明、行方不明を防ぐためにも、顔見知りがいる地域で早めに気付き、声をかけることが重要です。</a:t>
            </a:r>
            <a:endParaRPr lang="en-US" altLang="ja-JP" dirty="0">
              <a:solidFill>
                <a:srgbClr val="FF0000"/>
              </a:solidFill>
              <a:latin typeface="+mn-ea"/>
            </a:endParaRPr>
          </a:p>
          <a:p>
            <a:endParaRPr lang="en-US" altLang="ja-JP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dirty="0">
                <a:latin typeface="+mn-ea"/>
              </a:rPr>
              <a:t>！対応のポイント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「どちらへ行かれるのですか？」と本人が何を求めているのか、確認しましょう。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「お茶を飲んで休んでから行きましょう」などと声をかけ、なるべく一人にしないようにしましょう。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こんなときはためらわずに</a:t>
            </a:r>
            <a:r>
              <a:rPr lang="en-US" altLang="ja-JP" dirty="0">
                <a:latin typeface="+mn-ea"/>
              </a:rPr>
              <a:t>110</a:t>
            </a:r>
            <a:r>
              <a:rPr lang="ja-JP" altLang="en-US" dirty="0">
                <a:latin typeface="+mn-ea"/>
              </a:rPr>
              <a:t>番（警察）に「道に迷っている方を見つけました」と連絡して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くださると、本人・家族の安心や安全につながります。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＊</a:t>
            </a:r>
            <a:r>
              <a:rPr lang="en-US" altLang="ja-JP" dirty="0">
                <a:latin typeface="+mn-ea"/>
              </a:rPr>
              <a:t>110</a:t>
            </a:r>
            <a:r>
              <a:rPr lang="ja-JP" altLang="en-US" dirty="0">
                <a:latin typeface="+mn-ea"/>
              </a:rPr>
              <a:t>番は、携帯電話からも繋がります。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0610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+mn-ea"/>
                <a:cs typeface="+mn-cs"/>
              </a:rPr>
              <a:t>事例２「今日はゴミの日？」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+mn-ea"/>
                <a:cs typeface="+mn-cs"/>
              </a:rPr>
              <a:t>ゴミを出す日を間違えてしまった方がいました。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+mn-ea"/>
                <a:cs typeface="+mn-cs"/>
              </a:rPr>
              <a:t>どのようにお声掛けしますか？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+mn-ea"/>
                <a:cs typeface="+mn-cs"/>
              </a:rPr>
              <a:t>考えられる原因は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+mn-ea"/>
                <a:cs typeface="+mn-cs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+mn-ea"/>
                <a:cs typeface="+mn-cs"/>
              </a:rPr>
              <a:t>ゴミを出す曜日を間違えたり、分別ができなくなったりするのは、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+mn-ea"/>
                <a:cs typeface="+mn-cs"/>
              </a:rPr>
              <a:t>認知症のサインの可能性があります。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+mn-ea"/>
                <a:cs typeface="+mn-cs"/>
              </a:rPr>
              <a:t>　日付や場所、自分の置かれた状況などの判断が難しくなる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+mn-ea"/>
                <a:cs typeface="+mn-cs"/>
              </a:rPr>
              <a:t>「見当識障害」の症状によるものかもしれません。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+mn-ea"/>
                <a:cs typeface="+mn-cs"/>
              </a:rPr>
              <a:t>！対応のポイント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+mn-ea"/>
                <a:cs typeface="+mn-cs"/>
              </a:rPr>
              <a:t>「このゴミは、明日回収ですので、明日出せば大丈夫ですよ」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+mn-ea"/>
                <a:cs typeface="+mn-cs"/>
              </a:rPr>
              <a:t>「明日一緒に持っていきましょう」と声をかけましょう。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+mn-ea"/>
                <a:cs typeface="+mn-cs"/>
              </a:rPr>
              <a:t>　例えば、「今日は燃えるゴミの日じゃないですよ！」などと強く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+mn-ea"/>
                <a:cs typeface="+mn-cs"/>
              </a:rPr>
              <a:t>言うと、否定された気持ちになってしまいます。自尊心を傷つけ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+mn-ea"/>
                <a:cs typeface="+mn-cs"/>
              </a:rPr>
              <a:t>ないように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kumimoji="1" lang="ja-JP" altLang="en-US" smtClean="0"/>
              <a:pPr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23394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+mn-ea"/>
                <a:cs typeface="+mn-cs"/>
              </a:rPr>
              <a:t>事例３「財布がない！」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+mn-ea"/>
                <a:cs typeface="+mn-cs"/>
              </a:rPr>
              <a:t>「ここに入れといた財布がないわ　盗まれたみたい」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+mn-ea"/>
                <a:cs typeface="+mn-cs"/>
              </a:rPr>
              <a:t>どのようにお声掛けしますか？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+mn-ea"/>
                <a:cs typeface="+mn-cs"/>
              </a:rPr>
              <a:t>考えられる原因は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+mn-ea"/>
                <a:cs typeface="+mn-cs"/>
              </a:rPr>
              <a:t>…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kumimoji="1" lang="ja-JP" altLang="en-US" smtClean="0"/>
              <a:pPr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55482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事例４「ご飯まだ？」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夕飯を食べたばかりなのに、「ところで、ごはんまだ？」などと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言ったとき</a:t>
            </a:r>
            <a:endParaRPr lang="en-US" altLang="ja-JP" dirty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考えられる原因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〇記憶障害・短期記憶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昔のことは覚えていても、　</a:t>
            </a:r>
            <a:r>
              <a:rPr lang="en-US" altLang="ja-JP" dirty="0">
                <a:latin typeface="+mn-ea"/>
              </a:rPr>
              <a:t>5</a:t>
            </a:r>
            <a:r>
              <a:rPr lang="ja-JP" altLang="en-US" dirty="0">
                <a:latin typeface="+mn-ea"/>
              </a:rPr>
              <a:t>分前のことは忘れてしまうことが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あります</a:t>
            </a:r>
            <a:endParaRPr lang="en-US" altLang="ja-JP" dirty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！対応のポイント</a:t>
            </a:r>
            <a:endParaRPr lang="en-US" altLang="ja-JP" dirty="0">
              <a:latin typeface="+mn-ea"/>
            </a:endParaRPr>
          </a:p>
          <a:p>
            <a:r>
              <a:rPr kumimoji="1" lang="ja-JP" altLang="en-US" dirty="0">
                <a:latin typeface="+mn-ea"/>
              </a:rPr>
              <a:t>少量のおやつやお茶を用意し、気を</a:t>
            </a:r>
            <a:r>
              <a:rPr lang="ja-JP" altLang="en-US" dirty="0">
                <a:latin typeface="+mn-ea"/>
              </a:rPr>
              <a:t>そらしたり、小さい容器に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盛り付け</a:t>
            </a:r>
            <a:r>
              <a:rPr kumimoji="1" lang="ja-JP" altLang="en-US" dirty="0">
                <a:latin typeface="+mn-ea"/>
              </a:rPr>
              <a:t>て、お代わりに応じられるように</a:t>
            </a:r>
            <a:r>
              <a:rPr lang="ja-JP" altLang="en-US" dirty="0">
                <a:latin typeface="+mn-ea"/>
              </a:rPr>
              <a:t>することも方法です。</a:t>
            </a:r>
            <a:endParaRPr kumimoji="1" lang="ja-JP" altLang="en-US" dirty="0">
              <a:latin typeface="+mn-ea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kumimoji="1" lang="ja-JP" altLang="en-US" smtClean="0"/>
              <a:pPr/>
              <a:t>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21174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432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en-US" b="0" dirty="0">
                <a:latin typeface="Arial" charset="0"/>
              </a:rPr>
              <a:t>・まずは見守る</a:t>
            </a:r>
          </a:p>
          <a:p>
            <a:r>
              <a:rPr lang="ja-JP" altLang="en-US" b="0" dirty="0">
                <a:latin typeface="Arial" charset="0"/>
              </a:rPr>
              <a:t>・声をかけるときは一人で</a:t>
            </a:r>
          </a:p>
          <a:p>
            <a:r>
              <a:rPr lang="ja-JP" altLang="en-US" b="0" dirty="0">
                <a:latin typeface="Arial" charset="0"/>
              </a:rPr>
              <a:t>・後ろから声をかけない</a:t>
            </a:r>
            <a:endParaRPr lang="ja-JP" altLang="en-US" b="0" dirty="0">
              <a:solidFill>
                <a:srgbClr val="990033"/>
              </a:solidFill>
              <a:latin typeface="Arial" charset="0"/>
            </a:endParaRPr>
          </a:p>
          <a:p>
            <a:r>
              <a:rPr lang="ja-JP" altLang="en-US" b="0" dirty="0">
                <a:latin typeface="Arial" charset="0"/>
              </a:rPr>
              <a:t>・余裕をもって対応する</a:t>
            </a:r>
          </a:p>
          <a:p>
            <a:r>
              <a:rPr lang="ja-JP" altLang="en-US" b="0" dirty="0">
                <a:latin typeface="Arial" charset="0"/>
              </a:rPr>
              <a:t>・おだやかに、はっきりした滑舌で</a:t>
            </a:r>
          </a:p>
          <a:p>
            <a:r>
              <a:rPr lang="ja-JP" altLang="en-US" b="0" dirty="0">
                <a:latin typeface="Arial" charset="0"/>
              </a:rPr>
              <a:t>・相手の言葉に耳を傾けゆっくり対応する</a:t>
            </a:r>
            <a:endParaRPr lang="ja-JP" altLang="en-US" b="0" dirty="0">
              <a:solidFill>
                <a:srgbClr val="990033"/>
              </a:solidFill>
              <a:latin typeface="Arial" charset="0"/>
            </a:endParaRPr>
          </a:p>
          <a:p>
            <a:r>
              <a:rPr lang="ja-JP" altLang="en-US" b="0" dirty="0">
                <a:latin typeface="Arial" charset="0"/>
              </a:rPr>
              <a:t>・相手に目線を合わせてやさしい口調で</a:t>
            </a:r>
          </a:p>
          <a:p>
            <a:endParaRPr lang="ja-JP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94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/>
          </a:p>
        </p:txBody>
      </p:sp>
      <p:sp>
        <p:nvSpPr>
          <p:cNvPr id="2662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A59D92B-F8D3-44AD-987E-2CF915067B74}" type="slidenum">
              <a:rPr lang="en-US" altLang="ja-JP" smtClean="0"/>
              <a:pPr/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584409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195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kumimoji="1" lang="ja-JP" altLang="en-US" smtClean="0"/>
              <a:pPr/>
              <a:t>31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16833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kumimoji="1" lang="ja-JP" altLang="en-US" smtClean="0"/>
              <a:pPr/>
              <a:t>32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27060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kumimoji="1" lang="ja-JP" altLang="en-US" smtClean="0"/>
              <a:pPr/>
              <a:t>33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3857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例）</a:t>
            </a:r>
            <a:endParaRPr kumimoji="1" lang="en-US" altLang="ja-JP" dirty="0"/>
          </a:p>
          <a:p>
            <a:r>
              <a:rPr kumimoji="1" lang="en-US" altLang="ja-JP" dirty="0"/>
              <a:t>65</a:t>
            </a:r>
            <a:r>
              <a:rPr kumimoji="1" lang="ja-JP" altLang="en-US" dirty="0"/>
              <a:t>歳未満で発症した認知症を、「若年性認知症」といいます。</a:t>
            </a:r>
            <a:endParaRPr kumimoji="1" lang="en-US" altLang="ja-JP" dirty="0"/>
          </a:p>
          <a:p>
            <a:r>
              <a:rPr kumimoji="1" lang="ja-JP" altLang="en-US" dirty="0"/>
              <a:t>若年性認知症は、横浜市で推定すると、</a:t>
            </a:r>
            <a:r>
              <a:rPr kumimoji="1" lang="en-US" altLang="ja-JP" dirty="0">
                <a:solidFill>
                  <a:srgbClr val="00B050"/>
                </a:solidFill>
              </a:rPr>
              <a:t>1100</a:t>
            </a:r>
            <a:r>
              <a:rPr kumimoji="1" lang="ja-JP" altLang="en-US" dirty="0">
                <a:solidFill>
                  <a:srgbClr val="00B050"/>
                </a:solidFill>
              </a:rPr>
              <a:t>人と</a:t>
            </a:r>
            <a:r>
              <a:rPr kumimoji="1" lang="ja-JP" altLang="en-US" dirty="0"/>
              <a:t>考えられます。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働き盛りであることも多く、また発症するかたが少ないため、家族内で悩みを抱え込んでしまいがちです。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参考）</a:t>
            </a:r>
            <a:endParaRPr kumimoji="1" lang="en-US" altLang="ja-JP" dirty="0"/>
          </a:p>
          <a:p>
            <a:r>
              <a:rPr kumimoji="1" lang="ja-JP" altLang="en-US" dirty="0"/>
              <a:t>◆１　横浜市の人口</a:t>
            </a:r>
            <a:endParaRPr kumimoji="1" lang="en-US" altLang="ja-JP" dirty="0"/>
          </a:p>
          <a:p>
            <a:r>
              <a:rPr kumimoji="1" lang="en-US" altLang="ja-JP" dirty="0"/>
              <a:t>http://www.city.yokohama.lg.jp/ex/stat/jinko/news-j.html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◆２　横浜市　「若年性認知症について」</a:t>
            </a:r>
            <a:endParaRPr kumimoji="1" lang="en-US" altLang="ja-JP" dirty="0"/>
          </a:p>
          <a:p>
            <a:r>
              <a:rPr kumimoji="1" lang="en-US" altLang="ja-JP" dirty="0"/>
              <a:t>http://www.city.yokohama.lg.jp/kenko/kourei/kyoutuu/syoukai/ninchi/youth.html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◆３　若年性認知症に関する役立つ情報（</a:t>
            </a:r>
            <a:r>
              <a:rPr lang="ja-JP" altLang="en-US" dirty="0"/>
              <a:t>社会福祉法人仁至会</a:t>
            </a:r>
            <a:r>
              <a:rPr lang="en-US" altLang="ja-JP" dirty="0"/>
              <a:t>:</a:t>
            </a:r>
            <a:r>
              <a:rPr lang="ja-JP" altLang="en-US" dirty="0"/>
              <a:t>認知症介護研究･研修大府センター）</a:t>
            </a:r>
            <a:endParaRPr kumimoji="1" lang="en-US" altLang="ja-JP" dirty="0"/>
          </a:p>
          <a:p>
            <a:r>
              <a:rPr kumimoji="1" lang="en-US" altLang="ja-JP" dirty="0"/>
              <a:t>http://y-ninchisyotel.net/information/download.html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3123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6125"/>
            <a:ext cx="4965700" cy="3725863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845" y="4721650"/>
            <a:ext cx="4991511" cy="4471311"/>
          </a:xfrm>
          <a:noFill/>
        </p:spPr>
        <p:txBody>
          <a:bodyPr/>
          <a:lstStyle/>
          <a:p>
            <a:endParaRPr lang="ja-JP" altLang="en-US" b="1" u="sng" dirty="0">
              <a:solidFill>
                <a:srgbClr val="33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275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例）</a:t>
            </a:r>
            <a:endParaRPr kumimoji="1" lang="en-US" altLang="ja-JP" dirty="0"/>
          </a:p>
          <a:p>
            <a:r>
              <a:rPr kumimoji="1" lang="ja-JP" altLang="en-US" dirty="0"/>
              <a:t>それでは、認知症についてお話します。</a:t>
            </a:r>
            <a:endParaRPr kumimoji="1" lang="en-US" altLang="ja-JP" dirty="0"/>
          </a:p>
          <a:p>
            <a:r>
              <a:rPr kumimoji="1" lang="ja-JP" altLang="en-US" dirty="0"/>
              <a:t>さまざまな原因で脳の細胞が死んでしまったり、働きがわるくなったために、</a:t>
            </a:r>
            <a:endParaRPr kumimoji="1" lang="en-US" altLang="ja-JP" dirty="0"/>
          </a:p>
          <a:p>
            <a:r>
              <a:rPr kumimoji="1" lang="ja-JP" altLang="en-US" dirty="0"/>
              <a:t>認知機能に障害が起こり、生活に支障が出て来る病気です。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6702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8029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★詳細に話すときに使用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6934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355">
              <a:defRPr/>
            </a:pPr>
            <a:r>
              <a:rPr kumimoji="1" lang="ja-JP" altLang="en-US" dirty="0"/>
              <a:t>★詳細に話すときに使用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19506-1BB8-4C4D-9FD7-B9452D748861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759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D2F-5799-40B4-815C-2F573CC8A02B}" type="datetimeFigureOut">
              <a:rPr kumimoji="1" lang="ja-JP" altLang="en-US" smtClean="0"/>
              <a:pPr/>
              <a:t>2019/4/11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E13-10B7-4BB1-AE48-1CE4E0DA0D4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006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D2F-5799-40B4-815C-2F573CC8A02B}" type="datetimeFigureOut">
              <a:rPr kumimoji="1" lang="ja-JP" altLang="en-US" smtClean="0"/>
              <a:pPr/>
              <a:t>2019/4/11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E13-10B7-4BB1-AE48-1CE4E0DA0D4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071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D2F-5799-40B4-815C-2F573CC8A02B}" type="datetimeFigureOut">
              <a:rPr kumimoji="1" lang="ja-JP" altLang="en-US" smtClean="0"/>
              <a:pPr/>
              <a:t>2019/4/11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E13-10B7-4BB1-AE48-1CE4E0DA0D4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192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78EB9-2A5A-4675-98CB-9D4F59853A66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EDFA8-AF04-47EE-AD05-9E3BEA4BB86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1308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0ABFA-1D1F-4B2B-8A71-45B464565A24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9973C-8C15-4F7F-B226-3CB39FF7C8A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4930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6ACEB-8ADD-4FBF-A28F-7D00D18078E3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901AE-B522-49A2-AAA3-CF2CB43BD59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3729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CBFCA-8356-41E0-9EFF-FDADEFC32393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DF027-CDA9-43C0-AC05-40DDC1FBE7A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8127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E008A-907A-4484-8687-D5CA95C74551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324D7-E127-4F75-A65F-1865B0794DB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61606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E6555-CA4D-4A44-A655-96B0EB06938F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C2815-15AA-41FC-830B-FA7885DDC87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2194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DFC64-4F78-4C40-9059-7A8C097AA29E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596FC-A0D0-4F80-8866-1331F78EA6A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52644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7D198-B921-4D76-B94F-BC853F53DE24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167A6-8656-40A5-B5BE-6CE4F9AF1CF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143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D2F-5799-40B4-815C-2F573CC8A02B}" type="datetimeFigureOut">
              <a:rPr kumimoji="1" lang="ja-JP" altLang="en-US" smtClean="0"/>
              <a:pPr/>
              <a:t>2019/4/11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E13-10B7-4BB1-AE48-1CE4E0DA0D4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2290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753E3-62B9-494E-814E-96B26212AC76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22BE3-4916-4FA5-B3AB-1FD024EAE87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2534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C3A52-A36F-44C6-8D44-18FD95F22A45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D143A-592B-45E6-AE13-90F450B4797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68781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7548C-A9E3-4893-9F31-557A77578DEF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6D72F-844C-4458-A280-0629FA0CC70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9969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CC2A3-018D-4F2B-BF37-CB8A032C01F6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DF83E-520F-4CDE-98DE-6844B14992E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4960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E7D61-4521-42F4-9DEE-FC645BD948C3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18305-2294-476D-A699-CCB763399D5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6933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A136F-6BE7-4B34-A5A7-3EA096AF21CF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70AB2-90FB-4F4C-B727-7EA49E7EFAB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90704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ED2D2-F14F-426A-921A-F89D786AC604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8981C-51C8-48F9-B62B-89DFF9C4844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3725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975FE-551A-4494-AC51-23B5F8F37A33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8D815-F396-446C-B704-78E01F376CA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40014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F8F5F-9DA8-42E6-9A67-B7DDB41CD410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B9C79-3641-4831-84CD-75B59566D26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1598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E8D8D-8597-4E20-BC67-793C5F2FA68D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29550-2B35-4168-8F6A-84DCC2EE586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05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D2F-5799-40B4-815C-2F573CC8A02B}" type="datetimeFigureOut">
              <a:rPr kumimoji="1" lang="ja-JP" altLang="en-US" smtClean="0"/>
              <a:pPr/>
              <a:t>2019/4/11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E13-10B7-4BB1-AE48-1CE4E0DA0D4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24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CDA08-8654-4EE8-BF85-8F9759E69C46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0E7C0-31B8-4DDB-961B-021AD77F647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8540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263BB-964F-4E63-8D21-59949CA6D4B3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112EA-3EC0-4F21-A8BD-1BF2D15D690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4194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EEB62-46EF-48FE-AA3C-6134B54AC6A5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E0E45-65F2-4EF6-867A-2B100A4AEFF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5485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ACD1-A5FE-4970-9DE7-DA1CF9077A91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B989B-8348-4452-87A2-CC3C452118E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02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D2F-5799-40B4-815C-2F573CC8A02B}" type="datetimeFigureOut">
              <a:rPr kumimoji="1" lang="ja-JP" altLang="en-US" smtClean="0"/>
              <a:pPr/>
              <a:t>2019/4/11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E13-10B7-4BB1-AE48-1CE4E0DA0D4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050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D2F-5799-40B4-815C-2F573CC8A02B}" type="datetimeFigureOut">
              <a:rPr kumimoji="1" lang="ja-JP" altLang="en-US" smtClean="0"/>
              <a:pPr/>
              <a:t>2019/4/11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E13-10B7-4BB1-AE48-1CE4E0DA0D4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505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D2F-5799-40B4-815C-2F573CC8A02B}" type="datetimeFigureOut">
              <a:rPr kumimoji="1" lang="ja-JP" altLang="en-US" smtClean="0"/>
              <a:pPr/>
              <a:t>2019/4/11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E13-10B7-4BB1-AE48-1CE4E0DA0D4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828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D2F-5799-40B4-815C-2F573CC8A02B}" type="datetimeFigureOut">
              <a:rPr kumimoji="1" lang="ja-JP" altLang="en-US" smtClean="0"/>
              <a:pPr/>
              <a:t>2019/4/11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E13-10B7-4BB1-AE48-1CE4E0DA0D4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628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D2F-5799-40B4-815C-2F573CC8A02B}" type="datetimeFigureOut">
              <a:rPr kumimoji="1" lang="ja-JP" altLang="en-US" smtClean="0"/>
              <a:pPr/>
              <a:t>2019/4/11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E13-10B7-4BB1-AE48-1CE4E0DA0D4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863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D2F-5799-40B4-815C-2F573CC8A02B}" type="datetimeFigureOut">
              <a:rPr kumimoji="1" lang="ja-JP" altLang="en-US" smtClean="0"/>
              <a:pPr/>
              <a:t>2019/4/11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E13-10B7-4BB1-AE48-1CE4E0DA0D4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071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CED2F-5799-40B4-815C-2F573CC8A02B}" type="datetimeFigureOut">
              <a:rPr kumimoji="1" lang="ja-JP" altLang="en-US" smtClean="0"/>
              <a:pPr/>
              <a:t>2019/4/11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93E13-10B7-4BB1-AE48-1CE4E0DA0D4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036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312D7C3-A248-427A-90C3-F43F4DB07333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67275C5-C015-4421-8234-999443099B1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557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69F562B-F0DA-4760-B699-FA1AE14C5D08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9663F4B-CB74-48CE-9692-8650D3AFCD2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7572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X8el1Rpi2aQ/UrEgGWNpkHI/AAAAAAAAb3o/u5nfPCU29SI/s800/roujin_sagashimono_woman.p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i_HEEZnC-P8/WWcYYlPwq_I/AAAAAAABFis/BfzC2l9xzzI9L4BaKJElDtl_itOk4w2lACLcBGAs/s800/oldman_haikai_woman.p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jp/url?sa=i&amp;rct=j&amp;q=&amp;esrc=s&amp;source=images&amp;cd=&amp;cad=rja&amp;uact=8&amp;ved=2ahUKEwjZv4qysvXZAhVIn5QKHTuXA18QjRx6BAgAEAU&amp;url=http://anti-mci.jp/trouble-jibun/&amp;psig=AOvVaw1edyQk9lXtQVShPtPHrLdU&amp;ust=1521446040174637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4000" dirty="0">
                <a:latin typeface="+mj-ea"/>
              </a:rPr>
              <a:t>横浜市　認知症サポーター養成講座</a:t>
            </a:r>
            <a:br>
              <a:rPr lang="en-US" altLang="ja-JP" sz="4000" dirty="0">
                <a:latin typeface="+mj-ea"/>
              </a:rPr>
            </a:br>
            <a:r>
              <a:rPr lang="ja-JP" altLang="en-US" sz="4000" dirty="0">
                <a:latin typeface="+mj-ea"/>
              </a:rPr>
              <a:t>みんなで学ぶ認知症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altLang="ja-JP" sz="4800" dirty="0">
              <a:solidFill>
                <a:schemeClr val="tx1"/>
              </a:solidFill>
              <a:latin typeface="+mj-ea"/>
            </a:endParaRPr>
          </a:p>
          <a:p>
            <a:r>
              <a:rPr lang="ja-JP" altLang="en-US" sz="4800" dirty="0">
                <a:solidFill>
                  <a:schemeClr val="tx1"/>
                </a:solidFill>
                <a:latin typeface="+mj-ea"/>
              </a:rPr>
              <a:t>担当：○○区 </a:t>
            </a:r>
            <a:endParaRPr lang="en-US" altLang="ja-JP" sz="4800" dirty="0">
              <a:solidFill>
                <a:schemeClr val="tx1"/>
              </a:solidFill>
              <a:latin typeface="+mj-ea"/>
            </a:endParaRPr>
          </a:p>
          <a:p>
            <a:r>
              <a:rPr lang="ja-JP" altLang="en-US" sz="4800" dirty="0">
                <a:solidFill>
                  <a:schemeClr val="tx1"/>
                </a:solidFill>
                <a:latin typeface="+mj-ea"/>
              </a:rPr>
              <a:t>認知症 キャラバンメイト</a:t>
            </a:r>
            <a:endParaRPr lang="en-US" altLang="ja-JP" sz="4800" dirty="0">
              <a:solidFill>
                <a:schemeClr val="tx1"/>
              </a:solidFill>
              <a:latin typeface="+mj-ea"/>
            </a:endParaRPr>
          </a:p>
          <a:p>
            <a:r>
              <a:rPr lang="ja-JP" altLang="en-US" sz="4800" dirty="0">
                <a:solidFill>
                  <a:schemeClr val="tx1"/>
                </a:solidFill>
                <a:latin typeface="+mj-ea"/>
              </a:rPr>
              <a:t>●●　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5016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0000FF"/>
                </a:solidFill>
                <a:latin typeface="+mn-ea"/>
              </a:rPr>
              <a:t>レビー小体型認知症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340769"/>
            <a:ext cx="8640960" cy="4680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>
                <a:latin typeface="+mn-ea"/>
              </a:rPr>
              <a:t>●原 因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   「レビー小体」というたんぱく質がたまること　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で、脳の細胞が損傷を受けて発症する。　　　　</a:t>
            </a:r>
            <a:r>
              <a:rPr lang="ja-JP" altLang="en-US" dirty="0">
                <a:solidFill>
                  <a:srgbClr val="FF0000"/>
                </a:solidFill>
                <a:latin typeface="+mn-ea"/>
              </a:rPr>
              <a:t>　　　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　（パーキンソン病の原因物質）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●特 徴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   ★ 幻視（実際にはないものが見える）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★ 歩行障害や体の震えなど</a:t>
            </a:r>
            <a:r>
              <a:rPr lang="ja-JP" altLang="en-US" sz="2800" dirty="0">
                <a:latin typeface="+mn-ea"/>
              </a:rPr>
              <a:t>（パーキンソン症状）</a:t>
            </a:r>
            <a:endParaRPr lang="en-US" altLang="ja-JP" sz="2800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   ★ 症状の変動が大きい。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1479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b="1" dirty="0">
                <a:solidFill>
                  <a:srgbClr val="0000FF"/>
                </a:solidFill>
              </a:rPr>
              <a:t>前頭側頭型認知症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+mn-ea"/>
              </a:rPr>
              <a:t>● 原 因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      脳の「前頭葉」と「側頭葉」の萎縮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● 特 徴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en-US" altLang="ja-JP" dirty="0">
                <a:latin typeface="+mn-ea"/>
              </a:rPr>
              <a:t>   </a:t>
            </a:r>
            <a:r>
              <a:rPr lang="ja-JP" altLang="en-US" dirty="0">
                <a:latin typeface="+mn-ea"/>
              </a:rPr>
              <a:t>★ 発症年齢が若い傾向にある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★ その場にそぐわない行動をとる場合がある 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87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b="1" dirty="0">
                <a:solidFill>
                  <a:srgbClr val="0000FF"/>
                </a:solidFill>
              </a:rPr>
              <a:t>その他の認知症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dirty="0">
                <a:latin typeface="+mn-ea"/>
              </a:rPr>
              <a:t>その他の認知症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その他、認知症を引き起こす原因は様々です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　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●ビタミン不足　低血糖症　脱水　脳腫瘍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●慢性硬膜下血腫　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●正常圧水頭症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●アルコールや薬物中毒など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048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465556" y="188640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solidFill>
                  <a:srgbClr val="0000FF"/>
                </a:solidFill>
              </a:rPr>
              <a:t>認知症の症状</a:t>
            </a:r>
          </a:p>
        </p:txBody>
      </p:sp>
      <p:grpSp>
        <p:nvGrpSpPr>
          <p:cNvPr id="46" name="グループ化 45"/>
          <p:cNvGrpSpPr/>
          <p:nvPr/>
        </p:nvGrpSpPr>
        <p:grpSpPr>
          <a:xfrm>
            <a:off x="394891" y="1124130"/>
            <a:ext cx="8478982" cy="5685897"/>
            <a:chOff x="485507" y="1056606"/>
            <a:chExt cx="8478982" cy="5685897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3407855" y="1056606"/>
              <a:ext cx="2453054" cy="720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20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6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50" charset="-128"/>
                </a:rPr>
                <a:t>脳の細胞が死ぬ</a:t>
              </a: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4195315" y="1777331"/>
              <a:ext cx="793822" cy="32385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0C0C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20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6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485507" y="4198269"/>
              <a:ext cx="1943228" cy="649287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20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6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50" charset="-128"/>
                </a:rPr>
                <a:t> 性格・素質 </a:t>
              </a:r>
            </a:p>
          </p:txBody>
        </p:sp>
        <p:sp>
          <p:nvSpPr>
            <p:cNvPr id="14" name="AutoShape 23"/>
            <p:cNvSpPr>
              <a:spLocks noChangeArrowheads="1"/>
            </p:cNvSpPr>
            <p:nvPr/>
          </p:nvSpPr>
          <p:spPr bwMode="auto">
            <a:xfrm>
              <a:off x="4238267" y="4126831"/>
              <a:ext cx="865410" cy="6477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20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6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6474969" y="4198269"/>
              <a:ext cx="2489520" cy="577849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20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6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kumimoji="1" sz="1400">
                  <a:solidFill>
                    <a:schemeClr val="accent1"/>
                  </a:solidFill>
                  <a:latin typeface="Corbel" pitchFamily="34" charset="0"/>
                  <a:ea typeface="ＭＳ ゴシック" pitchFamily="49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50" charset="-128"/>
                </a:rPr>
                <a:t> 環境・心理状態 </a:t>
              </a:r>
            </a:p>
          </p:txBody>
        </p:sp>
        <p:grpSp>
          <p:nvGrpSpPr>
            <p:cNvPr id="25" name="グループ化 24"/>
            <p:cNvGrpSpPr/>
            <p:nvPr/>
          </p:nvGrpSpPr>
          <p:grpSpPr>
            <a:xfrm>
              <a:off x="683568" y="2101181"/>
              <a:ext cx="8028103" cy="2025650"/>
              <a:chOff x="683568" y="2101181"/>
              <a:chExt cx="8028103" cy="2025650"/>
            </a:xfrm>
          </p:grpSpPr>
          <p:sp>
            <p:nvSpPr>
              <p:cNvPr id="7" name="AutoShape 7"/>
              <p:cNvSpPr>
                <a:spLocks noChangeArrowheads="1"/>
              </p:cNvSpPr>
              <p:nvPr/>
            </p:nvSpPr>
            <p:spPr bwMode="auto">
              <a:xfrm>
                <a:off x="683568" y="2101181"/>
                <a:ext cx="8028103" cy="2025650"/>
              </a:xfrm>
              <a:prstGeom prst="roundRect">
                <a:avLst>
                  <a:gd name="adj" fmla="val 16667"/>
                </a:avLst>
              </a:prstGeom>
              <a:solidFill>
                <a:srgbClr val="CCCCFF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20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6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中核症状</a:t>
                </a:r>
                <a:endParaRPr kumimoji="1" lang="en-US" altLang="ja-JP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3200" kern="0" dirty="0">
                  <a:solidFill>
                    <a:srgbClr val="000000"/>
                  </a:solidFill>
                  <a:latin typeface="AR悠々ゴシック体E" panose="040B0909000000000000" pitchFamily="49" charset="-128"/>
                  <a:ea typeface="AR悠々ゴシック体E" panose="040B0909000000000000" pitchFamily="49" charset="-128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悠々ゴシック体E" panose="040B0909000000000000" pitchFamily="49" charset="-128"/>
                  <a:ea typeface="AR悠々ゴシック体E" panose="040B0909000000000000" pitchFamily="49" charset="-128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50" charset="-128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50" charset="-128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" name="AutoShape 8"/>
              <p:cNvSpPr>
                <a:spLocks noChangeArrowheads="1"/>
              </p:cNvSpPr>
              <p:nvPr/>
            </p:nvSpPr>
            <p:spPr bwMode="auto">
              <a:xfrm>
                <a:off x="764989" y="2680607"/>
                <a:ext cx="2032289" cy="63034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20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6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50" charset="-128"/>
                  </a:rPr>
                  <a:t>記憶障害</a:t>
                </a:r>
              </a:p>
            </p:txBody>
          </p:sp>
          <p:sp>
            <p:nvSpPr>
              <p:cNvPr id="26" name="AutoShape 8"/>
              <p:cNvSpPr>
                <a:spLocks noChangeArrowheads="1"/>
              </p:cNvSpPr>
              <p:nvPr/>
            </p:nvSpPr>
            <p:spPr bwMode="auto">
              <a:xfrm>
                <a:off x="2908951" y="2714329"/>
                <a:ext cx="2194726" cy="59662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20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6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50" charset="-128"/>
                  </a:rPr>
                  <a:t>見当識障害</a:t>
                </a:r>
              </a:p>
            </p:txBody>
          </p:sp>
          <p:sp>
            <p:nvSpPr>
              <p:cNvPr id="29" name="AutoShape 8"/>
              <p:cNvSpPr>
                <a:spLocks noChangeArrowheads="1"/>
              </p:cNvSpPr>
              <p:nvPr/>
            </p:nvSpPr>
            <p:spPr bwMode="auto">
              <a:xfrm>
                <a:off x="5275546" y="2714329"/>
                <a:ext cx="3355586" cy="56290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20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6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50" charset="-128"/>
                  </a:rPr>
                  <a:t>理解・判断力の障害</a:t>
                </a:r>
              </a:p>
            </p:txBody>
          </p:sp>
          <p:sp>
            <p:nvSpPr>
              <p:cNvPr id="30" name="AutoShape 8"/>
              <p:cNvSpPr>
                <a:spLocks noChangeArrowheads="1"/>
              </p:cNvSpPr>
              <p:nvPr/>
            </p:nvSpPr>
            <p:spPr bwMode="auto">
              <a:xfrm>
                <a:off x="1954378" y="3402921"/>
                <a:ext cx="2906954" cy="56290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20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6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50" charset="-128"/>
                  </a:rPr>
                  <a:t>実行機能障害</a:t>
                </a:r>
              </a:p>
            </p:txBody>
          </p:sp>
          <p:sp>
            <p:nvSpPr>
              <p:cNvPr id="31" name="AutoShape 8"/>
              <p:cNvSpPr>
                <a:spLocks noChangeArrowheads="1"/>
              </p:cNvSpPr>
              <p:nvPr/>
            </p:nvSpPr>
            <p:spPr bwMode="auto">
              <a:xfrm>
                <a:off x="5103676" y="3402921"/>
                <a:ext cx="1957751" cy="56290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20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6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50" charset="-128"/>
                  </a:rPr>
                  <a:t>その他</a:t>
                </a:r>
              </a:p>
            </p:txBody>
          </p:sp>
        </p:grpSp>
        <p:grpSp>
          <p:nvGrpSpPr>
            <p:cNvPr id="3" name="グループ化 2"/>
            <p:cNvGrpSpPr/>
            <p:nvPr/>
          </p:nvGrpSpPr>
          <p:grpSpPr>
            <a:xfrm>
              <a:off x="1678886" y="4920699"/>
              <a:ext cx="6107330" cy="1821804"/>
              <a:chOff x="1678886" y="4920699"/>
              <a:chExt cx="6107330" cy="1821804"/>
            </a:xfrm>
          </p:grpSpPr>
          <p:sp>
            <p:nvSpPr>
              <p:cNvPr id="32" name="AutoShape 7"/>
              <p:cNvSpPr>
                <a:spLocks noChangeArrowheads="1"/>
              </p:cNvSpPr>
              <p:nvPr/>
            </p:nvSpPr>
            <p:spPr bwMode="auto">
              <a:xfrm>
                <a:off x="1678886" y="4920699"/>
                <a:ext cx="6107330" cy="1821804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20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6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悠々ゴシック体E" panose="040B0909000000000000" pitchFamily="49" charset="-128"/>
                  <a:ea typeface="AR悠々ゴシック体E" panose="040B0909000000000000" pitchFamily="49" charset="-128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悠々ゴシック体E" panose="040B0909000000000000" pitchFamily="49" charset="-128"/>
                  <a:ea typeface="AR悠々ゴシック体E" panose="040B0909000000000000" pitchFamily="49" charset="-128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行動・心理症状</a:t>
                </a:r>
                <a:endParaRPr kumimoji="1" lang="en-US" altLang="ja-JP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3200" kern="0" dirty="0">
                  <a:solidFill>
                    <a:srgbClr val="000000"/>
                  </a:solidFill>
                  <a:latin typeface="AR悠々ゴシック体E" panose="040B0909000000000000" pitchFamily="49" charset="-128"/>
                  <a:ea typeface="AR悠々ゴシック体E" panose="040B0909000000000000" pitchFamily="49" charset="-128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悠々ゴシック体E" panose="040B0909000000000000" pitchFamily="49" charset="-128"/>
                  <a:ea typeface="AR悠々ゴシック体E" panose="040B0909000000000000" pitchFamily="49" charset="-128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50" charset="-128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50" charset="-128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8" name="AutoShape 16"/>
              <p:cNvSpPr>
                <a:spLocks noChangeArrowheads="1"/>
              </p:cNvSpPr>
              <p:nvPr/>
            </p:nvSpPr>
            <p:spPr bwMode="auto">
              <a:xfrm>
                <a:off x="1906613" y="5602274"/>
                <a:ext cx="1633241" cy="45364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20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6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50" charset="-128"/>
                  </a:rPr>
                  <a:t>不安・焦燥</a:t>
                </a:r>
              </a:p>
            </p:txBody>
          </p:sp>
          <p:sp>
            <p:nvSpPr>
              <p:cNvPr id="19" name="AutoShape 17"/>
              <p:cNvSpPr>
                <a:spLocks noChangeArrowheads="1"/>
              </p:cNvSpPr>
              <p:nvPr/>
            </p:nvSpPr>
            <p:spPr bwMode="auto">
              <a:xfrm>
                <a:off x="3828928" y="5602274"/>
                <a:ext cx="1446618" cy="43338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20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6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50" charset="-128"/>
                  </a:rPr>
                  <a:t>うつ状態</a:t>
                </a:r>
              </a:p>
            </p:txBody>
          </p:sp>
          <p:sp>
            <p:nvSpPr>
              <p:cNvPr id="20" name="AutoShape 18"/>
              <p:cNvSpPr>
                <a:spLocks noChangeArrowheads="1"/>
              </p:cNvSpPr>
              <p:nvPr/>
            </p:nvSpPr>
            <p:spPr bwMode="auto">
              <a:xfrm>
                <a:off x="5475742" y="5586002"/>
                <a:ext cx="1438547" cy="41684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20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6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50" charset="-128"/>
                  </a:rPr>
                  <a:t>幻覚・妄想</a:t>
                </a:r>
              </a:p>
            </p:txBody>
          </p:sp>
          <p:sp>
            <p:nvSpPr>
              <p:cNvPr id="21" name="AutoShape 19"/>
              <p:cNvSpPr>
                <a:spLocks noChangeArrowheads="1"/>
              </p:cNvSpPr>
              <p:nvPr/>
            </p:nvSpPr>
            <p:spPr bwMode="auto">
              <a:xfrm>
                <a:off x="2136284" y="6208458"/>
                <a:ext cx="1403569" cy="43338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20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6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50" charset="-128"/>
                  </a:rPr>
                  <a:t>徘徊</a:t>
                </a:r>
              </a:p>
            </p:txBody>
          </p:sp>
          <p:sp>
            <p:nvSpPr>
              <p:cNvPr id="23" name="AutoShape 21"/>
              <p:cNvSpPr>
                <a:spLocks noChangeArrowheads="1"/>
              </p:cNvSpPr>
              <p:nvPr/>
            </p:nvSpPr>
            <p:spPr bwMode="auto">
              <a:xfrm>
                <a:off x="5580801" y="6188204"/>
                <a:ext cx="1333488" cy="43599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20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6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50" charset="-128"/>
                  </a:rPr>
                  <a:t>不潔行為</a:t>
                </a:r>
              </a:p>
            </p:txBody>
          </p:sp>
          <p:sp>
            <p:nvSpPr>
              <p:cNvPr id="33" name="AutoShape 16"/>
              <p:cNvSpPr>
                <a:spLocks noChangeArrowheads="1"/>
              </p:cNvSpPr>
              <p:nvPr/>
            </p:nvSpPr>
            <p:spPr bwMode="auto">
              <a:xfrm>
                <a:off x="3715608" y="6188204"/>
                <a:ext cx="1633241" cy="45364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20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6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kumimoji="1" sz="1400">
                    <a:solidFill>
                      <a:schemeClr val="accent1"/>
                    </a:solidFill>
                    <a:latin typeface="Corbel" pitchFamily="34" charset="0"/>
                    <a:ea typeface="ＭＳ ゴシック" pitchFamily="49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50" charset="-128"/>
                  </a:rPr>
                  <a:t>興奮・暴力</a:t>
                </a:r>
              </a:p>
            </p:txBody>
          </p:sp>
        </p:grpSp>
        <p:cxnSp>
          <p:nvCxnSpPr>
            <p:cNvPr id="35" name="直線矢印コネクタ 34"/>
            <p:cNvCxnSpPr>
              <a:stCxn id="16" idx="1"/>
            </p:cNvCxnSpPr>
            <p:nvPr/>
          </p:nvCxnSpPr>
          <p:spPr>
            <a:xfrm flipH="1" flipV="1">
              <a:off x="4964460" y="4456100"/>
              <a:ext cx="1510509" cy="31094"/>
            </a:xfrm>
            <a:prstGeom prst="straightConnector1">
              <a:avLst/>
            </a:prstGeom>
            <a:ln w="38100">
              <a:solidFill>
                <a:srgbClr val="FF66FF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/>
            <p:cNvCxnSpPr/>
            <p:nvPr/>
          </p:nvCxnSpPr>
          <p:spPr>
            <a:xfrm>
              <a:off x="2428735" y="4450681"/>
              <a:ext cx="1913071" cy="5420"/>
            </a:xfrm>
            <a:prstGeom prst="straightConnector1">
              <a:avLst/>
            </a:prstGeom>
            <a:ln w="38100">
              <a:solidFill>
                <a:srgbClr val="FF66FF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7076786" y="4915080"/>
            <a:ext cx="2000127" cy="1246608"/>
          </a:xfrm>
          <a:prstGeom prst="wedgeRoundRectCallout">
            <a:avLst>
              <a:gd name="adj1" fmla="val -66759"/>
              <a:gd name="adj2" fmla="val -10971"/>
              <a:gd name="adj3" fmla="val 16667"/>
            </a:avLst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lIns="91414" tIns="45706" rIns="91414" bIns="45706"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lnSpc>
                <a:spcPts val="19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ja-JP" altLang="en-US" sz="18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対応の仕方や</a:t>
            </a:r>
            <a:endParaRPr lang="en-US" altLang="ja-JP" sz="18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base">
              <a:lnSpc>
                <a:spcPts val="19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ja-JP" altLang="en-US" sz="18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環境で、症状が</a:t>
            </a:r>
            <a:endParaRPr lang="en-US" altLang="ja-JP" sz="18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base">
              <a:lnSpc>
                <a:spcPts val="19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ja-JP" altLang="en-US" sz="18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軽減される</a:t>
            </a:r>
          </a:p>
        </p:txBody>
      </p:sp>
    </p:spTree>
    <p:extLst>
      <p:ext uri="{BB962C8B-B14F-4D97-AF65-F5344CB8AC3E}">
        <p14:creationId xmlns:p14="http://schemas.microsoft.com/office/powerpoint/2010/main" val="3510466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539552" y="764704"/>
            <a:ext cx="2601484" cy="764947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</a:rPr>
              <a:t>記憶障害</a:t>
            </a: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20094" y="1772816"/>
            <a:ext cx="634019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66700" indent="-2667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20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6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3000" dirty="0">
                <a:solidFill>
                  <a:srgbClr val="000000"/>
                </a:solidFill>
                <a:latin typeface="+mn-ea"/>
                <a:ea typeface="+mn-ea"/>
              </a:rPr>
              <a:t>●記憶力が徐々に低下する</a:t>
            </a:r>
            <a:endParaRPr lang="en-US" altLang="ja-JP" sz="3000" dirty="0">
              <a:solidFill>
                <a:srgbClr val="000000"/>
              </a:solidFill>
              <a:latin typeface="+mn-ea"/>
              <a:ea typeface="+mn-ea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3000" dirty="0">
                <a:solidFill>
                  <a:srgbClr val="000000"/>
                </a:solidFill>
                <a:latin typeface="+mn-ea"/>
                <a:ea typeface="+mn-ea"/>
              </a:rPr>
              <a:t>●新しいことが覚えられなくなる</a:t>
            </a:r>
            <a:endParaRPr lang="en-US" altLang="ja-JP" sz="3000" dirty="0">
              <a:solidFill>
                <a:srgbClr val="000000"/>
              </a:solidFill>
              <a:latin typeface="+mn-ea"/>
              <a:ea typeface="+mn-ea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3000" dirty="0">
                <a:solidFill>
                  <a:srgbClr val="000000"/>
                </a:solidFill>
                <a:latin typeface="+mn-ea"/>
                <a:ea typeface="+mn-ea"/>
              </a:rPr>
              <a:t>●さっき聞いたことが思い出せない</a:t>
            </a:r>
          </a:p>
        </p:txBody>
      </p:sp>
      <p:pic>
        <p:nvPicPr>
          <p:cNvPr id="6" name="Picture 2" descr="物忘れをしたお婆さんのイラスト（認知症）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28018"/>
            <a:ext cx="3456383" cy="328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6804248" y="349116"/>
            <a:ext cx="2038383" cy="57606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中核症状</a:t>
            </a:r>
          </a:p>
        </p:txBody>
      </p:sp>
    </p:spTree>
    <p:extLst>
      <p:ext uri="{BB962C8B-B14F-4D97-AF65-F5344CB8AC3E}">
        <p14:creationId xmlns:p14="http://schemas.microsoft.com/office/powerpoint/2010/main" val="2263762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67544" y="764704"/>
            <a:ext cx="3105540" cy="743869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-JP" altLang="en-US" sz="4000" kern="0" dirty="0">
                <a:solidFill>
                  <a:srgbClr val="000000"/>
                </a:solidFill>
                <a:latin typeface="+mn-ea"/>
                <a:ea typeface="+mn-ea"/>
              </a:rPr>
              <a:t>見当識障害</a:t>
            </a: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20094" y="1772816"/>
            <a:ext cx="82443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20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6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3000" dirty="0">
                <a:solidFill>
                  <a:srgbClr val="000000"/>
                </a:solidFill>
                <a:latin typeface="メイリオ"/>
                <a:ea typeface="メイリオ"/>
              </a:rPr>
              <a:t>●</a:t>
            </a:r>
            <a:r>
              <a:rPr lang="ja-JP" altLang="en-US" sz="3000" dirty="0">
                <a:solidFill>
                  <a:srgbClr val="000000"/>
                </a:solidFill>
                <a:latin typeface="+mn-ea"/>
                <a:ea typeface="+mn-ea"/>
              </a:rPr>
              <a:t>時間・季節・場所等の感覚が分からなくなる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ja-JP" altLang="en-US" sz="3000" dirty="0">
                <a:solidFill>
                  <a:srgbClr val="000000"/>
                </a:solidFill>
                <a:latin typeface="+mn-ea"/>
                <a:ea typeface="+mn-ea"/>
              </a:rPr>
              <a:t>●約束した時間が守れない</a:t>
            </a:r>
            <a:endParaRPr lang="en-US" altLang="ja-JP" sz="3000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ja-JP" altLang="en-US" sz="3000" dirty="0">
                <a:solidFill>
                  <a:srgbClr val="000000"/>
                </a:solidFill>
                <a:latin typeface="+mn-ea"/>
                <a:ea typeface="+mn-ea"/>
              </a:rPr>
              <a:t>●夏なのに冬の服装をしてしまったりする</a:t>
            </a:r>
            <a:endParaRPr lang="en-US" altLang="ja-JP" sz="3000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ja-JP" altLang="en-US" sz="3000" dirty="0">
                <a:solidFill>
                  <a:srgbClr val="000000"/>
                </a:solidFill>
                <a:latin typeface="+mn-ea"/>
                <a:ea typeface="+mn-ea"/>
              </a:rPr>
              <a:t>●道順などが分からなくなる</a:t>
            </a:r>
          </a:p>
        </p:txBody>
      </p:sp>
      <p:pic>
        <p:nvPicPr>
          <p:cNvPr id="4098" name="Picture 2" descr="徘徊するお婆さんのイラスト（認知症）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95498"/>
            <a:ext cx="3341254" cy="334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6804248" y="349116"/>
            <a:ext cx="2038383" cy="57606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中核症状</a:t>
            </a:r>
          </a:p>
        </p:txBody>
      </p:sp>
    </p:spTree>
    <p:extLst>
      <p:ext uri="{BB962C8B-B14F-4D97-AF65-F5344CB8AC3E}">
        <p14:creationId xmlns:p14="http://schemas.microsoft.com/office/powerpoint/2010/main" val="1705616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95536" y="1340768"/>
            <a:ext cx="5337789" cy="764947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9pPr>
          </a:lstStyle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ja-JP" altLang="en-US" sz="4000" kern="0" dirty="0">
                <a:solidFill>
                  <a:srgbClr val="000000"/>
                </a:solidFill>
                <a:latin typeface="+mn-ea"/>
                <a:ea typeface="+mn-ea"/>
              </a:rPr>
              <a:t>理解・判断力の障害</a:t>
            </a: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08276" y="2324069"/>
            <a:ext cx="824439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20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6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3000" dirty="0">
                <a:solidFill>
                  <a:srgbClr val="000000"/>
                </a:solidFill>
                <a:latin typeface="メイリオ"/>
                <a:ea typeface="メイリオ"/>
              </a:rPr>
              <a:t>●考える時間がかかる</a:t>
            </a:r>
            <a:endParaRPr lang="en-US" altLang="ja-JP" sz="3000" dirty="0">
              <a:solidFill>
                <a:srgbClr val="000000"/>
              </a:solidFill>
              <a:latin typeface="メイリオ"/>
              <a:ea typeface="メイリオ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3000" dirty="0">
                <a:solidFill>
                  <a:srgbClr val="000000"/>
                </a:solidFill>
                <a:latin typeface="メイリオ"/>
                <a:ea typeface="メイリオ"/>
              </a:rPr>
              <a:t>●一度にたくさんのことを言われると混乱</a:t>
            </a:r>
            <a:endParaRPr lang="en-US" altLang="ja-JP" sz="3000" dirty="0">
              <a:solidFill>
                <a:srgbClr val="000000"/>
              </a:solidFill>
              <a:latin typeface="メイリオ"/>
              <a:ea typeface="メイリオ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3000" dirty="0">
                <a:solidFill>
                  <a:srgbClr val="000000"/>
                </a:solidFill>
                <a:latin typeface="メイリオ"/>
                <a:ea typeface="メイリオ"/>
              </a:rPr>
              <a:t>●予想外のことにうまく対応できない</a:t>
            </a:r>
          </a:p>
        </p:txBody>
      </p:sp>
      <p:pic>
        <p:nvPicPr>
          <p:cNvPr id="3076" name="Picture 4" descr="「認知症イラスト　フリー」の画像検索結果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69641"/>
            <a:ext cx="2629669" cy="302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6804248" y="349116"/>
            <a:ext cx="2038383" cy="57606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中核症状</a:t>
            </a:r>
          </a:p>
        </p:txBody>
      </p:sp>
    </p:spTree>
    <p:extLst>
      <p:ext uri="{BB962C8B-B14F-4D97-AF65-F5344CB8AC3E}">
        <p14:creationId xmlns:p14="http://schemas.microsoft.com/office/powerpoint/2010/main" val="2208034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19666" y="1141449"/>
            <a:ext cx="3744416" cy="764947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rbel" pitchFamily="34" charset="0"/>
              <a:buNone/>
              <a:defRPr/>
            </a:pPr>
            <a:r>
              <a:rPr lang="ja-JP" altLang="en-US" sz="4000" kern="0" dirty="0">
                <a:solidFill>
                  <a:srgbClr val="000000"/>
                </a:solidFill>
                <a:latin typeface="+mn-ea"/>
                <a:ea typeface="+mn-ea"/>
              </a:rPr>
              <a:t>実行機能障害</a:t>
            </a: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539552" y="2099258"/>
            <a:ext cx="86044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20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6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266700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3000" dirty="0">
                <a:solidFill>
                  <a:srgbClr val="000000"/>
                </a:solidFill>
                <a:latin typeface="メイリオ"/>
                <a:ea typeface="メイリオ"/>
              </a:rPr>
              <a:t>●計画的に順序だてて行動することが難しくなる</a:t>
            </a:r>
            <a:endParaRPr lang="en-US" altLang="ja-JP" sz="3000" dirty="0">
              <a:solidFill>
                <a:srgbClr val="000000"/>
              </a:solidFill>
              <a:latin typeface="メイリオ"/>
              <a:ea typeface="メイリオ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3000" dirty="0">
                <a:solidFill>
                  <a:srgbClr val="000000"/>
                </a:solidFill>
                <a:latin typeface="メイリオ"/>
                <a:ea typeface="メイリオ"/>
              </a:rPr>
              <a:t>●段取りが難しくなる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6804248" y="349116"/>
            <a:ext cx="2038383" cy="57606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中核症状</a:t>
            </a:r>
          </a:p>
        </p:txBody>
      </p:sp>
    </p:spTree>
    <p:extLst>
      <p:ext uri="{BB962C8B-B14F-4D97-AF65-F5344CB8AC3E}">
        <p14:creationId xmlns:p14="http://schemas.microsoft.com/office/powerpoint/2010/main" val="1700015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755576" y="4797152"/>
            <a:ext cx="7776864" cy="158417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ja-JP" altLang="en-US" sz="2800" dirty="0">
                <a:solidFill>
                  <a:prstClr val="black"/>
                </a:solidFill>
              </a:rPr>
              <a:t>周囲の助けや適切なケア、環境の整備、お薬で</a:t>
            </a:r>
            <a:endParaRPr lang="en-US" altLang="ja-JP" sz="28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ja-JP" altLang="en-US" sz="2800" dirty="0">
                <a:solidFill>
                  <a:prstClr val="black"/>
                </a:solidFill>
              </a:rPr>
              <a:t>改善できることがあります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rgbClr val="0000FF"/>
                </a:solidFill>
                <a:latin typeface="+mn-ea"/>
              </a:rPr>
              <a:t>行動・心理症状 </a:t>
            </a:r>
            <a:r>
              <a:rPr lang="en-US" altLang="ja-JP" sz="3600" b="1" dirty="0">
                <a:solidFill>
                  <a:srgbClr val="0000FF"/>
                </a:solidFill>
                <a:latin typeface="+mn-ea"/>
              </a:rPr>
              <a:t>(BPSD)</a:t>
            </a:r>
            <a:r>
              <a:rPr lang="ja-JP" altLang="en-US" sz="3600" b="1" dirty="0">
                <a:solidFill>
                  <a:srgbClr val="0000FF"/>
                </a:solidFill>
                <a:latin typeface="+mn-ea"/>
              </a:rPr>
              <a:t>の一例</a:t>
            </a:r>
            <a:endParaRPr kumimoji="1"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16832"/>
            <a:ext cx="8507288" cy="267131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latin typeface="+mn-ea"/>
              </a:rPr>
              <a:t>●道に迷って家に帰れなくなる（行方不明）</a:t>
            </a:r>
            <a:endParaRPr lang="en-US" altLang="ja-JP" sz="2800" dirty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latin typeface="+mn-ea"/>
              </a:rPr>
              <a:t>●イライラして、大声を出したり、暴れたりする</a:t>
            </a:r>
            <a:endParaRPr lang="en-US" altLang="ja-JP" sz="28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latin typeface="+mn-ea"/>
              </a:rPr>
              <a:t>●興味を示さなくなる　　　　など</a:t>
            </a:r>
            <a:endParaRPr lang="en-US" altLang="ja-JP" sz="2800" dirty="0">
              <a:latin typeface="+mn-ea"/>
            </a:endParaRPr>
          </a:p>
          <a:p>
            <a:pPr marL="0" indent="0">
              <a:buNone/>
            </a:pPr>
            <a:endParaRPr lang="en-US" altLang="ja-JP" sz="2400" dirty="0"/>
          </a:p>
          <a:p>
            <a:pPr marL="0" indent="0" algn="ctr">
              <a:buNone/>
            </a:pP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633843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792565" y="2346670"/>
            <a:ext cx="3492574" cy="13569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prstClr val="black"/>
                </a:solidFill>
                <a:latin typeface="メイリオ"/>
              </a:rPr>
              <a:t>「大丈夫だよ」</a:t>
            </a:r>
            <a:endParaRPr lang="en-US" altLang="ja-JP" sz="3200" dirty="0">
              <a:solidFill>
                <a:prstClr val="black"/>
              </a:solidFill>
              <a:latin typeface="メイリオ"/>
            </a:endParaRPr>
          </a:p>
          <a:p>
            <a:pPr algn="ctr"/>
            <a:r>
              <a:rPr lang="ja-JP" altLang="en-US" sz="3200" dirty="0">
                <a:solidFill>
                  <a:prstClr val="black"/>
                </a:solidFill>
                <a:latin typeface="メイリオ"/>
              </a:rPr>
              <a:t>と、受け入れる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4644007" y="2025232"/>
            <a:ext cx="3672407" cy="1147383"/>
          </a:xfrm>
          <a:prstGeom prst="roundRect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prstClr val="black"/>
                </a:solidFill>
                <a:latin typeface="メイリオ"/>
              </a:rPr>
              <a:t>「また失敗！」</a:t>
            </a:r>
            <a:endParaRPr lang="en-US" altLang="ja-JP" sz="3200" dirty="0">
              <a:solidFill>
                <a:prstClr val="black"/>
              </a:solidFill>
              <a:latin typeface="メイリオ"/>
            </a:endParaRPr>
          </a:p>
          <a:p>
            <a:pPr algn="ctr"/>
            <a:r>
              <a:rPr lang="ja-JP" altLang="en-US" sz="3200" dirty="0">
                <a:solidFill>
                  <a:prstClr val="black"/>
                </a:solidFill>
                <a:latin typeface="メイリオ"/>
              </a:rPr>
              <a:t>とがめる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888916" y="4925775"/>
            <a:ext cx="3366466" cy="15189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prstClr val="black"/>
                </a:solidFill>
                <a:latin typeface="メイリオ"/>
              </a:rPr>
              <a:t>症状の改善が</a:t>
            </a:r>
            <a:endParaRPr lang="en-US" altLang="ja-JP" sz="3200" dirty="0">
              <a:solidFill>
                <a:prstClr val="black"/>
              </a:solidFill>
              <a:latin typeface="メイリオ"/>
            </a:endParaRPr>
          </a:p>
          <a:p>
            <a:pPr algn="ctr"/>
            <a:r>
              <a:rPr lang="ja-JP" altLang="en-US" sz="3200" dirty="0">
                <a:solidFill>
                  <a:prstClr val="black"/>
                </a:solidFill>
                <a:latin typeface="メイリオ"/>
              </a:rPr>
              <a:t>穏やかに進む</a:t>
            </a:r>
            <a:endParaRPr lang="en-US" altLang="ja-JP" sz="3200" dirty="0">
              <a:solidFill>
                <a:prstClr val="black"/>
              </a:solidFill>
              <a:latin typeface="メイリオ"/>
            </a:endParaRPr>
          </a:p>
        </p:txBody>
      </p:sp>
      <p:sp>
        <p:nvSpPr>
          <p:cNvPr id="11" name="フリーフォーム 10"/>
          <p:cNvSpPr/>
          <p:nvPr/>
        </p:nvSpPr>
        <p:spPr>
          <a:xfrm>
            <a:off x="4515737" y="3602247"/>
            <a:ext cx="4023420" cy="1225972"/>
          </a:xfrm>
          <a:custGeom>
            <a:avLst/>
            <a:gdLst>
              <a:gd name="connsiteX0" fmla="*/ 169540 w 2532912"/>
              <a:gd name="connsiteY0" fmla="*/ 407963 h 970671"/>
              <a:gd name="connsiteX1" fmla="*/ 169540 w 2532912"/>
              <a:gd name="connsiteY1" fmla="*/ 407963 h 970671"/>
              <a:gd name="connsiteX2" fmla="*/ 225811 w 2532912"/>
              <a:gd name="connsiteY2" fmla="*/ 239151 h 970671"/>
              <a:gd name="connsiteX3" fmla="*/ 324285 w 2532912"/>
              <a:gd name="connsiteY3" fmla="*/ 182880 h 970671"/>
              <a:gd name="connsiteX4" fmla="*/ 408691 w 2532912"/>
              <a:gd name="connsiteY4" fmla="*/ 126609 h 970671"/>
              <a:gd name="connsiteX5" fmla="*/ 450894 w 2532912"/>
              <a:gd name="connsiteY5" fmla="*/ 98474 h 970671"/>
              <a:gd name="connsiteX6" fmla="*/ 493097 w 2532912"/>
              <a:gd name="connsiteY6" fmla="*/ 84406 h 970671"/>
              <a:gd name="connsiteX7" fmla="*/ 535300 w 2532912"/>
              <a:gd name="connsiteY7" fmla="*/ 56271 h 970671"/>
              <a:gd name="connsiteX8" fmla="*/ 647842 w 2532912"/>
              <a:gd name="connsiteY8" fmla="*/ 28135 h 970671"/>
              <a:gd name="connsiteX9" fmla="*/ 802586 w 2532912"/>
              <a:gd name="connsiteY9" fmla="*/ 0 h 970671"/>
              <a:gd name="connsiteX10" fmla="*/ 1069872 w 2532912"/>
              <a:gd name="connsiteY10" fmla="*/ 14068 h 970671"/>
              <a:gd name="connsiteX11" fmla="*/ 1182414 w 2532912"/>
              <a:gd name="connsiteY11" fmla="*/ 42203 h 970671"/>
              <a:gd name="connsiteX12" fmla="*/ 1323091 w 2532912"/>
              <a:gd name="connsiteY12" fmla="*/ 70339 h 970671"/>
              <a:gd name="connsiteX13" fmla="*/ 1449700 w 2532912"/>
              <a:gd name="connsiteY13" fmla="*/ 98474 h 970671"/>
              <a:gd name="connsiteX14" fmla="*/ 1562242 w 2532912"/>
              <a:gd name="connsiteY14" fmla="*/ 126609 h 970671"/>
              <a:gd name="connsiteX15" fmla="*/ 1688851 w 2532912"/>
              <a:gd name="connsiteY15" fmla="*/ 168812 h 970671"/>
              <a:gd name="connsiteX16" fmla="*/ 1773257 w 2532912"/>
              <a:gd name="connsiteY16" fmla="*/ 196948 h 970671"/>
              <a:gd name="connsiteX17" fmla="*/ 1899866 w 2532912"/>
              <a:gd name="connsiteY17" fmla="*/ 239151 h 970671"/>
              <a:gd name="connsiteX18" fmla="*/ 1956137 w 2532912"/>
              <a:gd name="connsiteY18" fmla="*/ 253219 h 970671"/>
              <a:gd name="connsiteX19" fmla="*/ 1998340 w 2532912"/>
              <a:gd name="connsiteY19" fmla="*/ 267286 h 970671"/>
              <a:gd name="connsiteX20" fmla="*/ 2096814 w 2532912"/>
              <a:gd name="connsiteY20" fmla="*/ 309489 h 970671"/>
              <a:gd name="connsiteX21" fmla="*/ 2139017 w 2532912"/>
              <a:gd name="connsiteY21" fmla="*/ 337625 h 970671"/>
              <a:gd name="connsiteX22" fmla="*/ 2195288 w 2532912"/>
              <a:gd name="connsiteY22" fmla="*/ 365760 h 970671"/>
              <a:gd name="connsiteX23" fmla="*/ 2237491 w 2532912"/>
              <a:gd name="connsiteY23" fmla="*/ 393895 h 970671"/>
              <a:gd name="connsiteX24" fmla="*/ 2265626 w 2532912"/>
              <a:gd name="connsiteY24" fmla="*/ 422031 h 970671"/>
              <a:gd name="connsiteX25" fmla="*/ 2307829 w 2532912"/>
              <a:gd name="connsiteY25" fmla="*/ 436099 h 970671"/>
              <a:gd name="connsiteX26" fmla="*/ 2350032 w 2532912"/>
              <a:gd name="connsiteY26" fmla="*/ 464234 h 970671"/>
              <a:gd name="connsiteX27" fmla="*/ 2378168 w 2532912"/>
              <a:gd name="connsiteY27" fmla="*/ 492369 h 970671"/>
              <a:gd name="connsiteX28" fmla="*/ 2420371 w 2532912"/>
              <a:gd name="connsiteY28" fmla="*/ 506437 h 970671"/>
              <a:gd name="connsiteX29" fmla="*/ 2518845 w 2532912"/>
              <a:gd name="connsiteY29" fmla="*/ 633046 h 970671"/>
              <a:gd name="connsiteX30" fmla="*/ 2532912 w 2532912"/>
              <a:gd name="connsiteY30" fmla="*/ 689317 h 970671"/>
              <a:gd name="connsiteX31" fmla="*/ 2518845 w 2532912"/>
              <a:gd name="connsiteY31" fmla="*/ 759655 h 970671"/>
              <a:gd name="connsiteX32" fmla="*/ 2448506 w 2532912"/>
              <a:gd name="connsiteY32" fmla="*/ 829994 h 970671"/>
              <a:gd name="connsiteX33" fmla="*/ 2406303 w 2532912"/>
              <a:gd name="connsiteY33" fmla="*/ 844062 h 970671"/>
              <a:gd name="connsiteX34" fmla="*/ 2237491 w 2532912"/>
              <a:gd name="connsiteY34" fmla="*/ 886265 h 970671"/>
              <a:gd name="connsiteX35" fmla="*/ 2167152 w 2532912"/>
              <a:gd name="connsiteY35" fmla="*/ 900332 h 970671"/>
              <a:gd name="connsiteX36" fmla="*/ 2124949 w 2532912"/>
              <a:gd name="connsiteY36" fmla="*/ 914400 h 970671"/>
              <a:gd name="connsiteX37" fmla="*/ 1984272 w 2532912"/>
              <a:gd name="connsiteY37" fmla="*/ 928468 h 970671"/>
              <a:gd name="connsiteX38" fmla="*/ 1871731 w 2532912"/>
              <a:gd name="connsiteY38" fmla="*/ 956603 h 970671"/>
              <a:gd name="connsiteX39" fmla="*/ 1815460 w 2532912"/>
              <a:gd name="connsiteY39" fmla="*/ 970671 h 970671"/>
              <a:gd name="connsiteX40" fmla="*/ 1337159 w 2532912"/>
              <a:gd name="connsiteY40" fmla="*/ 956603 h 970671"/>
              <a:gd name="connsiteX41" fmla="*/ 1098008 w 2532912"/>
              <a:gd name="connsiteY41" fmla="*/ 928468 h 970671"/>
              <a:gd name="connsiteX42" fmla="*/ 957331 w 2532912"/>
              <a:gd name="connsiteY42" fmla="*/ 900332 h 970671"/>
              <a:gd name="connsiteX43" fmla="*/ 886992 w 2532912"/>
              <a:gd name="connsiteY43" fmla="*/ 872197 h 970671"/>
              <a:gd name="connsiteX44" fmla="*/ 746315 w 2532912"/>
              <a:gd name="connsiteY44" fmla="*/ 844062 h 970671"/>
              <a:gd name="connsiteX45" fmla="*/ 619706 w 2532912"/>
              <a:gd name="connsiteY45" fmla="*/ 801859 h 970671"/>
              <a:gd name="connsiteX46" fmla="*/ 507165 w 2532912"/>
              <a:gd name="connsiteY46" fmla="*/ 773723 h 970671"/>
              <a:gd name="connsiteX47" fmla="*/ 338352 w 2532912"/>
              <a:gd name="connsiteY47" fmla="*/ 759655 h 970671"/>
              <a:gd name="connsiteX48" fmla="*/ 183608 w 2532912"/>
              <a:gd name="connsiteY48" fmla="*/ 731520 h 970671"/>
              <a:gd name="connsiteX49" fmla="*/ 141405 w 2532912"/>
              <a:gd name="connsiteY49" fmla="*/ 717452 h 970671"/>
              <a:gd name="connsiteX50" fmla="*/ 71066 w 2532912"/>
              <a:gd name="connsiteY50" fmla="*/ 647114 h 970671"/>
              <a:gd name="connsiteX51" fmla="*/ 28863 w 2532912"/>
              <a:gd name="connsiteY51" fmla="*/ 604911 h 970671"/>
              <a:gd name="connsiteX52" fmla="*/ 728 w 2532912"/>
              <a:gd name="connsiteY52" fmla="*/ 548640 h 970671"/>
              <a:gd name="connsiteX53" fmla="*/ 14795 w 2532912"/>
              <a:gd name="connsiteY53" fmla="*/ 450166 h 970671"/>
              <a:gd name="connsiteX54" fmla="*/ 113269 w 2532912"/>
              <a:gd name="connsiteY54" fmla="*/ 393895 h 970671"/>
              <a:gd name="connsiteX55" fmla="*/ 169540 w 2532912"/>
              <a:gd name="connsiteY55" fmla="*/ 407963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32912" h="970671">
                <a:moveTo>
                  <a:pt x="169540" y="407963"/>
                </a:moveTo>
                <a:lnTo>
                  <a:pt x="169540" y="407963"/>
                </a:lnTo>
                <a:cubicBezTo>
                  <a:pt x="182306" y="350514"/>
                  <a:pt x="181138" y="283824"/>
                  <a:pt x="225811" y="239151"/>
                </a:cubicBezTo>
                <a:cubicBezTo>
                  <a:pt x="250146" y="214816"/>
                  <a:pt x="296696" y="199433"/>
                  <a:pt x="324285" y="182880"/>
                </a:cubicBezTo>
                <a:cubicBezTo>
                  <a:pt x="353281" y="165483"/>
                  <a:pt x="380556" y="145366"/>
                  <a:pt x="408691" y="126609"/>
                </a:cubicBezTo>
                <a:lnTo>
                  <a:pt x="450894" y="98474"/>
                </a:lnTo>
                <a:cubicBezTo>
                  <a:pt x="463232" y="90249"/>
                  <a:pt x="479834" y="91038"/>
                  <a:pt x="493097" y="84406"/>
                </a:cubicBezTo>
                <a:cubicBezTo>
                  <a:pt x="508219" y="76845"/>
                  <a:pt x="520178" y="63832"/>
                  <a:pt x="535300" y="56271"/>
                </a:cubicBezTo>
                <a:cubicBezTo>
                  <a:pt x="565467" y="41188"/>
                  <a:pt x="618946" y="34556"/>
                  <a:pt x="647842" y="28135"/>
                </a:cubicBezTo>
                <a:cubicBezTo>
                  <a:pt x="767228" y="1605"/>
                  <a:pt x="631895" y="24385"/>
                  <a:pt x="802586" y="0"/>
                </a:cubicBezTo>
                <a:cubicBezTo>
                  <a:pt x="891681" y="4689"/>
                  <a:pt x="981199" y="4215"/>
                  <a:pt x="1069872" y="14068"/>
                </a:cubicBezTo>
                <a:cubicBezTo>
                  <a:pt x="1108304" y="18338"/>
                  <a:pt x="1144604" y="34101"/>
                  <a:pt x="1182414" y="42203"/>
                </a:cubicBezTo>
                <a:cubicBezTo>
                  <a:pt x="1292965" y="65893"/>
                  <a:pt x="1234353" y="44986"/>
                  <a:pt x="1323091" y="70339"/>
                </a:cubicBezTo>
                <a:cubicBezTo>
                  <a:pt x="1472842" y="113124"/>
                  <a:pt x="1195845" y="44077"/>
                  <a:pt x="1449700" y="98474"/>
                </a:cubicBezTo>
                <a:cubicBezTo>
                  <a:pt x="1487510" y="106576"/>
                  <a:pt x="1562242" y="126609"/>
                  <a:pt x="1562242" y="126609"/>
                </a:cubicBezTo>
                <a:cubicBezTo>
                  <a:pt x="1665412" y="178196"/>
                  <a:pt x="1568858" y="136087"/>
                  <a:pt x="1688851" y="168812"/>
                </a:cubicBezTo>
                <a:cubicBezTo>
                  <a:pt x="1717463" y="176615"/>
                  <a:pt x="1745122" y="187570"/>
                  <a:pt x="1773257" y="196948"/>
                </a:cubicBezTo>
                <a:lnTo>
                  <a:pt x="1899866" y="239151"/>
                </a:lnTo>
                <a:cubicBezTo>
                  <a:pt x="1918208" y="245265"/>
                  <a:pt x="1937547" y="247908"/>
                  <a:pt x="1956137" y="253219"/>
                </a:cubicBezTo>
                <a:cubicBezTo>
                  <a:pt x="1970395" y="257293"/>
                  <a:pt x="1984272" y="262597"/>
                  <a:pt x="1998340" y="267286"/>
                </a:cubicBezTo>
                <a:cubicBezTo>
                  <a:pt x="2104293" y="337923"/>
                  <a:pt x="1969636" y="254984"/>
                  <a:pt x="2096814" y="309489"/>
                </a:cubicBezTo>
                <a:cubicBezTo>
                  <a:pt x="2112354" y="316149"/>
                  <a:pt x="2124337" y="329237"/>
                  <a:pt x="2139017" y="337625"/>
                </a:cubicBezTo>
                <a:cubicBezTo>
                  <a:pt x="2157225" y="348029"/>
                  <a:pt x="2177080" y="355356"/>
                  <a:pt x="2195288" y="365760"/>
                </a:cubicBezTo>
                <a:cubicBezTo>
                  <a:pt x="2209968" y="374148"/>
                  <a:pt x="2224289" y="383333"/>
                  <a:pt x="2237491" y="393895"/>
                </a:cubicBezTo>
                <a:cubicBezTo>
                  <a:pt x="2247848" y="402181"/>
                  <a:pt x="2254253" y="415207"/>
                  <a:pt x="2265626" y="422031"/>
                </a:cubicBezTo>
                <a:cubicBezTo>
                  <a:pt x="2278341" y="429660"/>
                  <a:pt x="2294566" y="429467"/>
                  <a:pt x="2307829" y="436099"/>
                </a:cubicBezTo>
                <a:cubicBezTo>
                  <a:pt x="2322951" y="443660"/>
                  <a:pt x="2336830" y="453672"/>
                  <a:pt x="2350032" y="464234"/>
                </a:cubicBezTo>
                <a:cubicBezTo>
                  <a:pt x="2360389" y="472519"/>
                  <a:pt x="2366795" y="485545"/>
                  <a:pt x="2378168" y="492369"/>
                </a:cubicBezTo>
                <a:cubicBezTo>
                  <a:pt x="2390884" y="499998"/>
                  <a:pt x="2406303" y="501748"/>
                  <a:pt x="2420371" y="506437"/>
                </a:cubicBezTo>
                <a:cubicBezTo>
                  <a:pt x="2500957" y="587023"/>
                  <a:pt x="2497526" y="558427"/>
                  <a:pt x="2518845" y="633046"/>
                </a:cubicBezTo>
                <a:cubicBezTo>
                  <a:pt x="2524156" y="651636"/>
                  <a:pt x="2528223" y="670560"/>
                  <a:pt x="2532912" y="689317"/>
                </a:cubicBezTo>
                <a:cubicBezTo>
                  <a:pt x="2528223" y="712763"/>
                  <a:pt x="2527240" y="737267"/>
                  <a:pt x="2518845" y="759655"/>
                </a:cubicBezTo>
                <a:cubicBezTo>
                  <a:pt x="2505859" y="794284"/>
                  <a:pt x="2480249" y="814122"/>
                  <a:pt x="2448506" y="829994"/>
                </a:cubicBezTo>
                <a:cubicBezTo>
                  <a:pt x="2435243" y="836626"/>
                  <a:pt x="2420187" y="838855"/>
                  <a:pt x="2406303" y="844062"/>
                </a:cubicBezTo>
                <a:cubicBezTo>
                  <a:pt x="2282302" y="890562"/>
                  <a:pt x="2391002" y="860680"/>
                  <a:pt x="2237491" y="886265"/>
                </a:cubicBezTo>
                <a:cubicBezTo>
                  <a:pt x="2213906" y="890196"/>
                  <a:pt x="2190349" y="894533"/>
                  <a:pt x="2167152" y="900332"/>
                </a:cubicBezTo>
                <a:cubicBezTo>
                  <a:pt x="2152766" y="903928"/>
                  <a:pt x="2139605" y="912145"/>
                  <a:pt x="2124949" y="914400"/>
                </a:cubicBezTo>
                <a:cubicBezTo>
                  <a:pt x="2078371" y="921566"/>
                  <a:pt x="2031164" y="923779"/>
                  <a:pt x="1984272" y="928468"/>
                </a:cubicBezTo>
                <a:lnTo>
                  <a:pt x="1871731" y="956603"/>
                </a:lnTo>
                <a:lnTo>
                  <a:pt x="1815460" y="970671"/>
                </a:lnTo>
                <a:lnTo>
                  <a:pt x="1337159" y="956603"/>
                </a:lnTo>
                <a:cubicBezTo>
                  <a:pt x="1249342" y="952700"/>
                  <a:pt x="1181003" y="944030"/>
                  <a:pt x="1098008" y="928468"/>
                </a:cubicBezTo>
                <a:cubicBezTo>
                  <a:pt x="1051006" y="919655"/>
                  <a:pt x="1001732" y="918092"/>
                  <a:pt x="957331" y="900332"/>
                </a:cubicBezTo>
                <a:cubicBezTo>
                  <a:pt x="933885" y="890954"/>
                  <a:pt x="911355" y="878841"/>
                  <a:pt x="886992" y="872197"/>
                </a:cubicBezTo>
                <a:cubicBezTo>
                  <a:pt x="608223" y="796169"/>
                  <a:pt x="949077" y="904891"/>
                  <a:pt x="746315" y="844062"/>
                </a:cubicBezTo>
                <a:cubicBezTo>
                  <a:pt x="703705" y="831279"/>
                  <a:pt x="661909" y="815926"/>
                  <a:pt x="619706" y="801859"/>
                </a:cubicBezTo>
                <a:cubicBezTo>
                  <a:pt x="583022" y="789632"/>
                  <a:pt x="545700" y="776934"/>
                  <a:pt x="507165" y="773723"/>
                </a:cubicBezTo>
                <a:cubicBezTo>
                  <a:pt x="450894" y="769034"/>
                  <a:pt x="394473" y="765891"/>
                  <a:pt x="338352" y="759655"/>
                </a:cubicBezTo>
                <a:cubicBezTo>
                  <a:pt x="315767" y="757146"/>
                  <a:pt x="210322" y="738199"/>
                  <a:pt x="183608" y="731520"/>
                </a:cubicBezTo>
                <a:cubicBezTo>
                  <a:pt x="169222" y="727923"/>
                  <a:pt x="155473" y="722141"/>
                  <a:pt x="141405" y="717452"/>
                </a:cubicBezTo>
                <a:lnTo>
                  <a:pt x="71066" y="647114"/>
                </a:lnTo>
                <a:lnTo>
                  <a:pt x="28863" y="604911"/>
                </a:lnTo>
                <a:cubicBezTo>
                  <a:pt x="19485" y="586154"/>
                  <a:pt x="2627" y="569525"/>
                  <a:pt x="728" y="548640"/>
                </a:cubicBezTo>
                <a:cubicBezTo>
                  <a:pt x="-2274" y="515618"/>
                  <a:pt x="4310" y="481622"/>
                  <a:pt x="14795" y="450166"/>
                </a:cubicBezTo>
                <a:cubicBezTo>
                  <a:pt x="24786" y="420193"/>
                  <a:pt x="99161" y="396460"/>
                  <a:pt x="113269" y="393895"/>
                </a:cubicBezTo>
                <a:cubicBezTo>
                  <a:pt x="140950" y="388862"/>
                  <a:pt x="160162" y="405618"/>
                  <a:pt x="169540" y="407963"/>
                </a:cubicBezTo>
                <a:close/>
              </a:path>
            </a:pathLst>
          </a:cu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prstClr val="black"/>
                </a:solidFill>
                <a:latin typeface="メイリオ"/>
              </a:rPr>
              <a:t>ますます</a:t>
            </a:r>
            <a:endParaRPr lang="en-US" altLang="ja-JP" sz="3200" dirty="0">
              <a:solidFill>
                <a:prstClr val="black"/>
              </a:solidFill>
              <a:latin typeface="メイリオ"/>
            </a:endParaRPr>
          </a:p>
          <a:p>
            <a:pPr algn="ctr"/>
            <a:r>
              <a:rPr lang="ja-JP" altLang="en-US" sz="3200" dirty="0">
                <a:solidFill>
                  <a:prstClr val="black"/>
                </a:solidFill>
                <a:latin typeface="メイリオ"/>
              </a:rPr>
              <a:t>元気がなくなる</a:t>
            </a:r>
          </a:p>
        </p:txBody>
      </p:sp>
      <p:sp>
        <p:nvSpPr>
          <p:cNvPr id="14" name="下矢印 13"/>
          <p:cNvSpPr/>
          <p:nvPr/>
        </p:nvSpPr>
        <p:spPr>
          <a:xfrm rot="19521932">
            <a:off x="6213063" y="1072806"/>
            <a:ext cx="433624" cy="925196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200">
              <a:solidFill>
                <a:prstClr val="black"/>
              </a:solidFill>
              <a:latin typeface="メイリオ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7403819" y="3214817"/>
            <a:ext cx="493242" cy="774859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200">
              <a:solidFill>
                <a:prstClr val="black"/>
              </a:solidFill>
              <a:latin typeface="メイリオ"/>
            </a:endParaRPr>
          </a:p>
        </p:txBody>
      </p:sp>
      <p:sp>
        <p:nvSpPr>
          <p:cNvPr id="16" name="下矢印 15"/>
          <p:cNvSpPr/>
          <p:nvPr/>
        </p:nvSpPr>
        <p:spPr>
          <a:xfrm rot="20203632">
            <a:off x="6315610" y="4761612"/>
            <a:ext cx="423675" cy="782466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200">
              <a:solidFill>
                <a:prstClr val="black"/>
              </a:solidFill>
              <a:latin typeface="メイリオ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2254393" y="1206782"/>
            <a:ext cx="568917" cy="113988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200">
              <a:solidFill>
                <a:prstClr val="black"/>
              </a:solidFill>
              <a:latin typeface="メイリオ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208699" y="3983806"/>
            <a:ext cx="600792" cy="915189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200">
              <a:solidFill>
                <a:prstClr val="black"/>
              </a:solidFill>
              <a:latin typeface="メイリオ"/>
            </a:endParaRPr>
          </a:p>
        </p:txBody>
      </p:sp>
      <p:sp>
        <p:nvSpPr>
          <p:cNvPr id="19" name="ドーナツ 18"/>
          <p:cNvSpPr/>
          <p:nvPr/>
        </p:nvSpPr>
        <p:spPr>
          <a:xfrm>
            <a:off x="1015767" y="1099114"/>
            <a:ext cx="1120642" cy="1030210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200">
              <a:solidFill>
                <a:prstClr val="black"/>
              </a:solidFill>
              <a:latin typeface="メイリオ"/>
            </a:endParaRPr>
          </a:p>
        </p:txBody>
      </p:sp>
      <p:sp>
        <p:nvSpPr>
          <p:cNvPr id="20" name="乗算記号 19"/>
          <p:cNvSpPr/>
          <p:nvPr/>
        </p:nvSpPr>
        <p:spPr>
          <a:xfrm>
            <a:off x="6871179" y="961129"/>
            <a:ext cx="1558523" cy="1120515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200">
              <a:solidFill>
                <a:prstClr val="black"/>
              </a:solidFill>
              <a:latin typeface="メイリオ"/>
            </a:endParaRPr>
          </a:p>
        </p:txBody>
      </p:sp>
      <p:sp>
        <p:nvSpPr>
          <p:cNvPr id="23" name="タイトル 1"/>
          <p:cNvSpPr>
            <a:spLocks noGrp="1"/>
          </p:cNvSpPr>
          <p:nvPr>
            <p:ph type="title"/>
          </p:nvPr>
        </p:nvSpPr>
        <p:spPr>
          <a:xfrm>
            <a:off x="492161" y="288213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3200" b="1" dirty="0">
                <a:solidFill>
                  <a:srgbClr val="0000FF"/>
                </a:solidFill>
                <a:latin typeface="+mn-ea"/>
              </a:rPr>
              <a:t>認知症になり、失敗ばかりが続いたとき</a:t>
            </a:r>
            <a:endParaRPr kumimoji="1" lang="ja-JP" altLang="en-US" sz="3200" b="1" dirty="0">
              <a:solidFill>
                <a:srgbClr val="0000FF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5040425" y="5589190"/>
            <a:ext cx="3672407" cy="1147383"/>
          </a:xfrm>
          <a:prstGeom prst="roundRect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prstClr val="black"/>
                </a:solidFill>
                <a:latin typeface="メイリオ"/>
              </a:rPr>
              <a:t>症状の悪化が</a:t>
            </a:r>
            <a:endParaRPr lang="en-US" altLang="ja-JP" sz="3200" dirty="0">
              <a:solidFill>
                <a:prstClr val="black"/>
              </a:solidFill>
              <a:latin typeface="メイリオ"/>
            </a:endParaRPr>
          </a:p>
          <a:p>
            <a:pPr algn="ctr"/>
            <a:r>
              <a:rPr lang="ja-JP" altLang="en-US" sz="3200" dirty="0">
                <a:solidFill>
                  <a:prstClr val="black"/>
                </a:solidFill>
                <a:latin typeface="メイリオ"/>
              </a:rPr>
              <a:t>急速に進む</a:t>
            </a:r>
          </a:p>
        </p:txBody>
      </p:sp>
    </p:spTree>
    <p:extLst>
      <p:ext uri="{BB962C8B-B14F-4D97-AF65-F5344CB8AC3E}">
        <p14:creationId xmlns:p14="http://schemas.microsoft.com/office/powerpoint/2010/main" val="330749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89856" y="1628800"/>
            <a:ext cx="8784976" cy="3258541"/>
          </a:xfrm>
        </p:spPr>
        <p:txBody>
          <a:bodyPr/>
          <a:lstStyle/>
          <a:p>
            <a:pPr>
              <a:buFont typeface="Corbel" panose="020B0503020204020204" pitchFamily="34" charset="0"/>
              <a:buNone/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en-US" altLang="ja-JP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認知症を正しく知る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FontTx/>
              <a:buNone/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lang="en-US" altLang="ja-JP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認知症の人との接し方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FontTx/>
              <a:buNone/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r>
              <a:rPr lang="en-US" altLang="ja-JP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認知症の人や家族の気持ち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FontTx/>
              <a:buNone/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r>
              <a:rPr lang="en-US" altLang="ja-JP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認知症の人を支える仕組みと相談窓口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buNone/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</a:t>
            </a:r>
            <a:r>
              <a:rPr lang="en-US" altLang="ja-JP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認知症サポーターとしてできること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29200"/>
            <a:ext cx="14319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今日 お話する内容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メイリオ" panose="020B0604030504040204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812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0000FF"/>
                </a:solidFill>
                <a:latin typeface="+mn-ea"/>
              </a:rPr>
              <a:t>認知症の診断・治療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3508" y="1400176"/>
            <a:ext cx="8856984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>
                <a:latin typeface="+mn-ea"/>
              </a:rPr>
              <a:t>◎早期診断・早期治療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◎治る病気や一時的な症状の場合がある。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◎早い時期に受診するメリット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・早期に治療を始めることで、進行を遅らせる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　可能性がある。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・病気を理解し、今後の生活に向けて、準備を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　する時間ができる。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★気になることがあれば、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　まずはかかりつけ医に相談しましょう。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9974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4671" y="260648"/>
            <a:ext cx="8229600" cy="936104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0000FF"/>
                </a:solidFill>
                <a:latin typeface="+mn-ea"/>
              </a:rPr>
              <a:t>「もの忘れ」の違い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95536" y="1161828"/>
            <a:ext cx="4040188" cy="639762"/>
          </a:xfrm>
        </p:spPr>
        <p:txBody>
          <a:bodyPr/>
          <a:lstStyle/>
          <a:p>
            <a:r>
              <a:rPr lang="ja-JP" altLang="en-US" dirty="0">
                <a:latin typeface="+mn-ea"/>
              </a:rPr>
              <a:t>老化や単なる「もの忘れ」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764633" y="1143572"/>
            <a:ext cx="4041775" cy="639762"/>
          </a:xfrm>
        </p:spPr>
        <p:txBody>
          <a:bodyPr/>
          <a:lstStyle/>
          <a:p>
            <a:r>
              <a:rPr lang="ja-JP" altLang="en-US" dirty="0">
                <a:latin typeface="+mn-ea"/>
              </a:rPr>
              <a:t>認知症による「もの忘れ」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6785521" y="2026329"/>
            <a:ext cx="914400" cy="611225"/>
          </a:xfrm>
          <a:prstGeom prst="rect">
            <a:avLst/>
          </a:prstGeom>
          <a:solidFill>
            <a:srgbClr val="FF99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二等辺三角形 8"/>
          <p:cNvSpPr/>
          <p:nvPr/>
        </p:nvSpPr>
        <p:spPr>
          <a:xfrm rot="5400000">
            <a:off x="7609156" y="1874742"/>
            <a:ext cx="1060704" cy="914400"/>
          </a:xfrm>
          <a:prstGeom prst="triangle">
            <a:avLst/>
          </a:prstGeom>
          <a:solidFill>
            <a:srgbClr val="FF99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5893892" y="2915244"/>
            <a:ext cx="914400" cy="611225"/>
          </a:xfrm>
          <a:prstGeom prst="rect">
            <a:avLst/>
          </a:prstGeom>
          <a:solidFill>
            <a:srgbClr val="FF99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4979492" y="2026329"/>
            <a:ext cx="914400" cy="611225"/>
          </a:xfrm>
          <a:prstGeom prst="rect">
            <a:avLst/>
          </a:prstGeom>
          <a:solidFill>
            <a:srgbClr val="FF99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二等辺三角形 11"/>
          <p:cNvSpPr/>
          <p:nvPr/>
        </p:nvSpPr>
        <p:spPr>
          <a:xfrm rot="5400000">
            <a:off x="3202704" y="1874742"/>
            <a:ext cx="1060704" cy="914400"/>
          </a:xfrm>
          <a:prstGeom prst="triangl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3275856" y="3261182"/>
            <a:ext cx="216024" cy="21602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200" dirty="0">
              <a:solidFill>
                <a:prstClr val="black"/>
              </a:solidFill>
              <a:latin typeface="メイリオ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2627784" y="2075611"/>
            <a:ext cx="648072" cy="648072"/>
            <a:chOff x="2334425" y="2375995"/>
            <a:chExt cx="648072" cy="648072"/>
          </a:xfrm>
          <a:solidFill>
            <a:schemeClr val="accent1"/>
          </a:solidFill>
        </p:grpSpPr>
        <p:sp>
          <p:nvSpPr>
            <p:cNvPr id="24" name="正方形/長方形 23"/>
            <p:cNvSpPr/>
            <p:nvPr/>
          </p:nvSpPr>
          <p:spPr>
            <a:xfrm>
              <a:off x="2550449" y="2808043"/>
              <a:ext cx="216024" cy="216024"/>
            </a:xfrm>
            <a:prstGeom prst="rect">
              <a:avLst/>
            </a:prstGeom>
            <a:grpFill/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200" dirty="0">
                <a:solidFill>
                  <a:prstClr val="black"/>
                </a:solidFill>
                <a:latin typeface="メイリオ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2334425" y="2375995"/>
              <a:ext cx="216024" cy="216024"/>
            </a:xfrm>
            <a:prstGeom prst="rect">
              <a:avLst/>
            </a:prstGeom>
            <a:grpFill/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200" dirty="0">
                <a:solidFill>
                  <a:prstClr val="black"/>
                </a:solidFill>
                <a:latin typeface="メイリオ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2334425" y="2592019"/>
              <a:ext cx="216024" cy="216024"/>
            </a:xfrm>
            <a:prstGeom prst="rect">
              <a:avLst/>
            </a:prstGeom>
            <a:grpFill/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200" dirty="0">
                <a:solidFill>
                  <a:prstClr val="black"/>
                </a:solidFill>
                <a:latin typeface="メイリオ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2550449" y="2592019"/>
              <a:ext cx="216024" cy="216024"/>
            </a:xfrm>
            <a:prstGeom prst="rect">
              <a:avLst/>
            </a:prstGeom>
            <a:grpFill/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200" dirty="0">
                <a:solidFill>
                  <a:prstClr val="black"/>
                </a:solidFill>
                <a:latin typeface="メイリオ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2766473" y="2592019"/>
              <a:ext cx="216024" cy="216024"/>
            </a:xfrm>
            <a:prstGeom prst="rect">
              <a:avLst/>
            </a:prstGeom>
            <a:grpFill/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200" dirty="0">
                <a:solidFill>
                  <a:prstClr val="black"/>
                </a:solidFill>
                <a:latin typeface="メイリオ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2766473" y="2375995"/>
              <a:ext cx="216024" cy="216024"/>
            </a:xfrm>
            <a:prstGeom prst="rect">
              <a:avLst/>
            </a:prstGeom>
            <a:grpFill/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200" dirty="0">
                <a:solidFill>
                  <a:prstClr val="black"/>
                </a:solidFill>
                <a:latin typeface="メイリオ"/>
              </a:endParaRPr>
            </a:p>
          </p:txBody>
        </p:sp>
      </p:grpSp>
      <p:sp>
        <p:nvSpPr>
          <p:cNvPr id="31" name="正方形/長方形 30"/>
          <p:cNvSpPr/>
          <p:nvPr/>
        </p:nvSpPr>
        <p:spPr>
          <a:xfrm>
            <a:off x="1706166" y="2045353"/>
            <a:ext cx="914400" cy="61122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791766" y="2045352"/>
            <a:ext cx="914400" cy="61122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2796630" y="3346732"/>
            <a:ext cx="216024" cy="21602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200" dirty="0">
              <a:solidFill>
                <a:prstClr val="black"/>
              </a:solidFill>
              <a:latin typeface="メイリオ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010422" y="2954188"/>
            <a:ext cx="216024" cy="21602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200" dirty="0">
              <a:solidFill>
                <a:prstClr val="black"/>
              </a:solidFill>
              <a:latin typeface="メイリオ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218152" y="3873996"/>
            <a:ext cx="4281840" cy="26804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ja-JP" altLang="en-US" sz="2800" dirty="0">
                <a:solidFill>
                  <a:prstClr val="black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</a:t>
            </a:r>
            <a:r>
              <a:rPr lang="ja-JP" altLang="en-US" sz="28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体験の一部を忘れる</a:t>
            </a:r>
            <a:endParaRPr lang="en-US" altLang="ja-JP" sz="2800" u="sng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sz="2100" dirty="0">
                <a:solidFill>
                  <a:prstClr val="black"/>
                </a:solidFill>
                <a:latin typeface="+mn-ea"/>
              </a:rPr>
              <a:t>●ヒントを与えられると思い</a:t>
            </a:r>
            <a:endParaRPr lang="en-US" altLang="ja-JP" sz="2100" dirty="0">
              <a:solidFill>
                <a:prstClr val="black"/>
              </a:solidFill>
              <a:latin typeface="+mn-ea"/>
            </a:endParaRPr>
          </a:p>
          <a:p>
            <a:pPr lvl="0">
              <a:spcBef>
                <a:spcPct val="20000"/>
              </a:spcBef>
            </a:pPr>
            <a:r>
              <a:rPr lang="ja-JP" altLang="en-US" sz="2100" dirty="0">
                <a:solidFill>
                  <a:prstClr val="black"/>
                </a:solidFill>
                <a:latin typeface="+mn-ea"/>
              </a:rPr>
              <a:t>　出す</a:t>
            </a:r>
            <a:endParaRPr lang="en-US" altLang="ja-JP" sz="2100" dirty="0">
              <a:solidFill>
                <a:prstClr val="black"/>
              </a:solidFill>
              <a:latin typeface="+mn-ea"/>
            </a:endParaRPr>
          </a:p>
          <a:p>
            <a:pPr lvl="0">
              <a:spcBef>
                <a:spcPct val="20000"/>
              </a:spcBef>
            </a:pPr>
            <a:r>
              <a:rPr lang="ja-JP" altLang="en-US" sz="2100" dirty="0">
                <a:solidFill>
                  <a:prstClr val="black"/>
                </a:solidFill>
                <a:latin typeface="+mn-ea"/>
              </a:rPr>
              <a:t>●時間や場所などは正しく認識</a:t>
            </a:r>
            <a:endParaRPr lang="en-US" altLang="ja-JP" sz="2100" dirty="0">
              <a:solidFill>
                <a:prstClr val="black"/>
              </a:solidFill>
              <a:latin typeface="+mn-ea"/>
            </a:endParaRPr>
          </a:p>
          <a:p>
            <a:pPr lvl="0">
              <a:spcBef>
                <a:spcPct val="20000"/>
              </a:spcBef>
            </a:pPr>
            <a:r>
              <a:rPr lang="ja-JP" altLang="en-US" sz="2100" dirty="0">
                <a:solidFill>
                  <a:prstClr val="black"/>
                </a:solidFill>
                <a:latin typeface="+mn-ea"/>
              </a:rPr>
              <a:t>●日常生活に支障はない</a:t>
            </a:r>
          </a:p>
        </p:txBody>
      </p:sp>
      <p:sp>
        <p:nvSpPr>
          <p:cNvPr id="38" name="角丸四角形 37"/>
          <p:cNvSpPr/>
          <p:nvPr/>
        </p:nvSpPr>
        <p:spPr>
          <a:xfrm>
            <a:off x="4584682" y="3873996"/>
            <a:ext cx="4447219" cy="2667478"/>
          </a:xfrm>
          <a:prstGeom prst="roundRect">
            <a:avLst/>
          </a:prstGeom>
          <a:solidFill>
            <a:srgbClr val="FCE4B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2800" dirty="0">
                <a:solidFill>
                  <a:prstClr val="black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</a:t>
            </a:r>
            <a:r>
              <a:rPr lang="ja-JP" altLang="en-US" sz="28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体験全体を忘れる</a:t>
            </a:r>
            <a:endParaRPr lang="en-US" altLang="ja-JP" sz="2800" u="sng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endParaRPr lang="en-US" altLang="ja-JP" u="sng" dirty="0">
              <a:solidFill>
                <a:prstClr val="black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lvl="0"/>
            <a:r>
              <a:rPr lang="ja-JP" altLang="en-US" sz="2200" dirty="0">
                <a:solidFill>
                  <a:prstClr val="black"/>
                </a:solidFill>
                <a:latin typeface="+mn-ea"/>
              </a:rPr>
              <a:t>●新しい出来事を記憶できない</a:t>
            </a:r>
            <a:endParaRPr lang="en-US" altLang="ja-JP" sz="2200" dirty="0">
              <a:solidFill>
                <a:prstClr val="black"/>
              </a:solidFill>
              <a:latin typeface="+mn-ea"/>
            </a:endParaRPr>
          </a:p>
          <a:p>
            <a:pPr lvl="0"/>
            <a:r>
              <a:rPr lang="ja-JP" altLang="en-US" sz="2200" dirty="0">
                <a:solidFill>
                  <a:prstClr val="black"/>
                </a:solidFill>
                <a:latin typeface="+mn-ea"/>
              </a:rPr>
              <a:t>●ヒントを与えられても思い出</a:t>
            </a:r>
            <a:endParaRPr lang="en-US" altLang="ja-JP" sz="2200" dirty="0">
              <a:solidFill>
                <a:prstClr val="black"/>
              </a:solidFill>
              <a:latin typeface="+mn-ea"/>
            </a:endParaRPr>
          </a:p>
          <a:p>
            <a:pPr lvl="0"/>
            <a:r>
              <a:rPr lang="ja-JP" altLang="en-US" sz="2200" dirty="0">
                <a:solidFill>
                  <a:prstClr val="black"/>
                </a:solidFill>
                <a:latin typeface="+mn-ea"/>
              </a:rPr>
              <a:t>　せない</a:t>
            </a:r>
            <a:endParaRPr lang="en-US" altLang="ja-JP" sz="2200" dirty="0">
              <a:solidFill>
                <a:prstClr val="black"/>
              </a:solidFill>
              <a:latin typeface="+mn-ea"/>
            </a:endParaRPr>
          </a:p>
          <a:p>
            <a:pPr lvl="0"/>
            <a:r>
              <a:rPr lang="ja-JP" altLang="en-US" sz="2200" dirty="0">
                <a:solidFill>
                  <a:prstClr val="black"/>
                </a:solidFill>
                <a:latin typeface="+mn-ea"/>
              </a:rPr>
              <a:t>●時間や場所などの認識が混乱</a:t>
            </a:r>
            <a:endParaRPr lang="en-US" altLang="ja-JP" sz="2200" dirty="0">
              <a:solidFill>
                <a:prstClr val="black"/>
              </a:solidFill>
              <a:latin typeface="+mn-ea"/>
            </a:endParaRPr>
          </a:p>
          <a:p>
            <a:pPr lvl="0"/>
            <a:r>
              <a:rPr lang="ja-JP" altLang="en-US" sz="2200" dirty="0">
                <a:solidFill>
                  <a:prstClr val="black"/>
                </a:solidFill>
                <a:latin typeface="+mn-ea"/>
              </a:rPr>
              <a:t>●日常生活に支障がある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893892" y="2032481"/>
            <a:ext cx="137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+mn-ea"/>
              </a:rPr>
              <a:t>出来事</a:t>
            </a:r>
            <a:endParaRPr kumimoji="1" lang="en-US" altLang="ja-JP" sz="1600" dirty="0">
              <a:latin typeface="+mn-ea"/>
            </a:endParaRPr>
          </a:p>
          <a:p>
            <a:r>
              <a:rPr kumimoji="1" lang="ja-JP" altLang="en-US" sz="1600" dirty="0">
                <a:latin typeface="+mn-ea"/>
              </a:rPr>
              <a:t>全体が</a:t>
            </a:r>
            <a:endParaRPr kumimoji="1" lang="en-US" altLang="ja-JP" sz="1600" dirty="0">
              <a:latin typeface="+mn-ea"/>
            </a:endParaRPr>
          </a:p>
          <a:p>
            <a:r>
              <a:rPr kumimoji="1" lang="ja-JP" altLang="en-US" sz="1600" dirty="0">
                <a:latin typeface="+mn-ea"/>
              </a:rPr>
              <a:t>抜け落ちる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11560" y="293806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+mn-ea"/>
              </a:rPr>
              <a:t>加齢によるもの忘れ</a:t>
            </a:r>
            <a:endParaRPr kumimoji="1"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（出来事の一部）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42" name="下矢印 41"/>
          <p:cNvSpPr/>
          <p:nvPr/>
        </p:nvSpPr>
        <p:spPr>
          <a:xfrm>
            <a:off x="6096846" y="2784565"/>
            <a:ext cx="484632" cy="30699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下矢印 42"/>
          <p:cNvSpPr/>
          <p:nvPr/>
        </p:nvSpPr>
        <p:spPr>
          <a:xfrm rot="16403185">
            <a:off x="2325357" y="3215697"/>
            <a:ext cx="484632" cy="30699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178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>
                <a:solidFill>
                  <a:srgbClr val="0000FF"/>
                </a:solidFill>
                <a:latin typeface="+mn-ea"/>
              </a:rPr>
              <a:t>認知症が疑われるサイン　</a:t>
            </a:r>
            <a:r>
              <a:rPr lang="ja-JP" altLang="en-US" dirty="0">
                <a:solidFill>
                  <a:srgbClr val="0000FF"/>
                </a:solidFill>
                <a:latin typeface="+mn-ea"/>
              </a:rPr>
              <a:t>　</a:t>
            </a:r>
            <a:br>
              <a:rPr lang="en-US" altLang="ja-JP" dirty="0">
                <a:solidFill>
                  <a:srgbClr val="0000FF"/>
                </a:solidFill>
                <a:latin typeface="+mn-ea"/>
              </a:rPr>
            </a:br>
            <a:r>
              <a:rPr lang="ja-JP" altLang="en-US" sz="2200" dirty="0">
                <a:solidFill>
                  <a:srgbClr val="0000FF"/>
                </a:solidFill>
                <a:latin typeface="+mn-ea"/>
              </a:rPr>
              <a:t>日常の暮らしの中で、認知症の始まりではないかと思われる言動</a:t>
            </a:r>
            <a:endParaRPr kumimoji="1" lang="ja-JP" altLang="en-US" sz="2200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・物忘れがひどい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・理解・判断力が衰える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・人格が変わる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・不安感が強い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・時間・場所が分からない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・意欲がなくなる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8447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811530" y="332657"/>
            <a:ext cx="7509520" cy="74208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dirty="0">
                <a:solidFill>
                  <a:srgbClr val="0000FF"/>
                </a:solidFill>
                <a:latin typeface="+mn-ea"/>
              </a:rPr>
              <a:t> </a:t>
            </a:r>
            <a:r>
              <a:rPr lang="ja-JP" altLang="en-US" b="1" dirty="0">
                <a:solidFill>
                  <a:srgbClr val="0000FF"/>
                </a:solidFill>
                <a:latin typeface="+mn-ea"/>
              </a:rPr>
              <a:t>認知症の本人の気持ちを考えよう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028" y="3356992"/>
            <a:ext cx="936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800" dirty="0"/>
              <a:t>「認知症の人は何も分からない」わけではありません。</a:t>
            </a:r>
            <a:endParaRPr kumimoji="1" lang="en-US" altLang="ja-JP" sz="2800" dirty="0"/>
          </a:p>
          <a:p>
            <a:pPr algn="r"/>
            <a:r>
              <a:rPr lang="ja-JP" altLang="en-US" sz="2800" dirty="0"/>
              <a:t>本人も不安や戸惑いを抱えています</a:t>
            </a:r>
            <a:r>
              <a:rPr lang="ja-JP" altLang="en-US" dirty="0"/>
              <a:t>。</a:t>
            </a:r>
            <a:endParaRPr kumimoji="1" lang="ja-JP" altLang="en-US" dirty="0"/>
          </a:p>
        </p:txBody>
      </p:sp>
      <p:pic>
        <p:nvPicPr>
          <p:cNvPr id="5" name="Picture 9" descr="SKMBT_C35106120611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7" y="1484784"/>
            <a:ext cx="8931065" cy="35063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58688" y="5268292"/>
            <a:ext cx="8980884" cy="1170131"/>
          </a:xfrm>
          <a:prstGeom prst="rect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2800" dirty="0">
                <a:solidFill>
                  <a:prstClr val="black"/>
                </a:solidFill>
              </a:rPr>
              <a:t>「認知症の人は何も分からない」わけではありません。</a:t>
            </a:r>
            <a:endParaRPr lang="en-US" altLang="ja-JP" sz="2800" dirty="0">
              <a:solidFill>
                <a:prstClr val="black"/>
              </a:solidFill>
            </a:endParaRPr>
          </a:p>
          <a:p>
            <a:pPr lvl="0"/>
            <a:r>
              <a:rPr lang="ja-JP" altLang="en-US" sz="2800" dirty="0">
                <a:solidFill>
                  <a:prstClr val="black"/>
                </a:solidFill>
              </a:rPr>
              <a:t>本人も不安や戸惑いを抱えています</a:t>
            </a:r>
            <a:r>
              <a:rPr lang="ja-JP" altLang="en-US" dirty="0">
                <a:solidFill>
                  <a:prstClr val="black"/>
                </a:solidFill>
              </a:rPr>
              <a:t>。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5139301" y="970244"/>
            <a:ext cx="3879807" cy="5568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prstClr val="black"/>
                </a:solidFill>
                <a:latin typeface="+mn-ea"/>
              </a:rPr>
              <a:t>横浜市版 認知症サポーター養成講座テキスト</a:t>
            </a:r>
            <a:endParaRPr lang="en-US" altLang="ja-JP" sz="1400" dirty="0">
              <a:solidFill>
                <a:prstClr val="black"/>
              </a:solidFill>
              <a:latin typeface="+mn-ea"/>
            </a:endParaRPr>
          </a:p>
          <a:p>
            <a:r>
              <a:rPr lang="ja-JP" altLang="en-US" sz="1400" dirty="0">
                <a:solidFill>
                  <a:prstClr val="black"/>
                </a:solidFill>
                <a:latin typeface="+mn-ea"/>
              </a:rPr>
              <a:t>認知症のご本人の日記より</a:t>
            </a:r>
            <a:endParaRPr lang="ja-JP" altLang="en-US" sz="1400" dirty="0">
              <a:solidFill>
                <a:prstClr val="black"/>
              </a:solidFill>
              <a:latin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454216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latin typeface="+mn-ea"/>
              </a:rPr>
              <a:t>事例１「どこに行くの？」</a:t>
            </a:r>
            <a:endParaRPr kumimoji="1"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6" y="1268760"/>
            <a:ext cx="842979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5" y="3933056"/>
            <a:ext cx="85738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63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latin typeface="+mn-ea"/>
              </a:rPr>
              <a:t>事例２「今日はゴミの日？」</a:t>
            </a:r>
            <a:endParaRPr kumimoji="1" lang="ja-JP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96" y="1307171"/>
            <a:ext cx="8463076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851527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63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latin typeface="+mn-ea"/>
              </a:rPr>
              <a:t>事例３「財布がない！」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>
              <a:latin typeface="+mn-ea"/>
            </a:endParaRPr>
          </a:p>
          <a:p>
            <a:endParaRPr kumimoji="1" lang="ja-JP" altLang="en-US" dirty="0"/>
          </a:p>
        </p:txBody>
      </p:sp>
      <p:sp>
        <p:nvSpPr>
          <p:cNvPr id="6" name="AutoShape 10"/>
          <p:cNvSpPr>
            <a:spLocks noChangeAspect="1" noChangeArrowheads="1" noTextEdit="1"/>
          </p:cNvSpPr>
          <p:nvPr/>
        </p:nvSpPr>
        <p:spPr bwMode="auto">
          <a:xfrm>
            <a:off x="2555776" y="4797152"/>
            <a:ext cx="46005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5" y="1482069"/>
            <a:ext cx="8640066" cy="253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105889"/>
            <a:ext cx="8568952" cy="237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62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latin typeface="+mn-ea"/>
              </a:rPr>
              <a:t>事例４「ご飯 まだ？」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>
              <a:latin typeface="+mn-ea"/>
            </a:endParaRPr>
          </a:p>
          <a:p>
            <a:endParaRPr kumimoji="1"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268760"/>
            <a:ext cx="85820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933056"/>
            <a:ext cx="84963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9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5" r="5301"/>
          <a:stretch>
            <a:fillRect/>
          </a:stretch>
        </p:blipFill>
        <p:spPr bwMode="auto">
          <a:xfrm>
            <a:off x="1160463" y="1074738"/>
            <a:ext cx="71882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811530" y="332657"/>
            <a:ext cx="7509520" cy="7420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dirty="0">
                <a:solidFill>
                  <a:srgbClr val="0000FF"/>
                </a:solidFill>
                <a:latin typeface="+mn-ea"/>
              </a:rPr>
              <a:t> </a:t>
            </a:r>
            <a:r>
              <a:rPr lang="ja-JP" altLang="en-US" b="1" dirty="0">
                <a:solidFill>
                  <a:srgbClr val="0000FF"/>
                </a:solidFill>
                <a:latin typeface="+mn-ea"/>
              </a:rPr>
              <a:t>認知症の人との接し方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76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539552" y="1412875"/>
            <a:ext cx="7972623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9pPr>
          </a:lstStyle>
          <a:p>
            <a:pPr eaLnBrk="1" hangingPunct="1">
              <a:lnSpc>
                <a:spcPts val="38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ja-JP" altLang="en-US" sz="3000" b="1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１</a:t>
            </a:r>
            <a:r>
              <a:rPr lang="en-US" altLang="ja-JP" sz="3000" b="1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.</a:t>
            </a:r>
            <a:r>
              <a:rPr lang="ja-JP" altLang="en-US" sz="3000" b="1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　まずは、さりげなく様子を見守る。</a:t>
            </a:r>
            <a:endParaRPr lang="en-US" altLang="ja-JP" sz="3000" b="1" dirty="0">
              <a:solidFill>
                <a:schemeClr val="tx1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>
              <a:lnSpc>
                <a:spcPts val="38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ja-JP" altLang="en-US" sz="3000" b="1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２</a:t>
            </a:r>
            <a:r>
              <a:rPr lang="en-US" altLang="ja-JP" sz="3000" b="1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.</a:t>
            </a:r>
            <a:r>
              <a:rPr lang="ja-JP" altLang="en-US" sz="3000" b="1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　自然な笑顔で、余裕を持って</a:t>
            </a:r>
            <a:endParaRPr lang="en-US" altLang="ja-JP" sz="3000" b="1" dirty="0">
              <a:solidFill>
                <a:schemeClr val="tx1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>
              <a:lnSpc>
                <a:spcPts val="38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ja-JP" altLang="en-US" sz="3000" b="1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３</a:t>
            </a:r>
            <a:r>
              <a:rPr lang="en-US" altLang="ja-JP" sz="3000" b="1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.</a:t>
            </a:r>
            <a:r>
              <a:rPr lang="ja-JP" altLang="en-US" sz="3000" b="1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　できるだけ</a:t>
            </a:r>
            <a:r>
              <a:rPr lang="en-US" altLang="ja-JP" sz="3000" b="1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1</a:t>
            </a:r>
            <a:r>
              <a:rPr lang="ja-JP" altLang="en-US" sz="3000" b="1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人で声がけを</a:t>
            </a:r>
          </a:p>
          <a:p>
            <a:pPr eaLnBrk="1" hangingPunct="1">
              <a:lnSpc>
                <a:spcPts val="38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ja-JP" altLang="en-US" sz="3000" b="1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４</a:t>
            </a:r>
            <a:r>
              <a:rPr lang="en-US" altLang="ja-JP" sz="3000" b="1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.</a:t>
            </a:r>
            <a:r>
              <a:rPr lang="ja-JP" altLang="en-US" sz="3000" b="1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　声をかけるときは、相手の視野に入ってから</a:t>
            </a:r>
            <a:endParaRPr lang="en-US" altLang="ja-JP" sz="3000" b="1" dirty="0">
              <a:solidFill>
                <a:schemeClr val="tx1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>
              <a:lnSpc>
                <a:spcPts val="38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ja-JP" altLang="en-US" sz="3000" b="1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　　（後ろからの声かけ、唐突な声かけも</a:t>
            </a:r>
            <a:r>
              <a:rPr lang="en-US" altLang="ja-JP" sz="3000" b="1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×</a:t>
            </a:r>
            <a:r>
              <a:rPr lang="ja-JP" altLang="en-US" sz="3000" b="1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）</a:t>
            </a:r>
            <a:endParaRPr lang="en-US" altLang="ja-JP" sz="3000" b="1" dirty="0">
              <a:solidFill>
                <a:schemeClr val="tx1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>
              <a:lnSpc>
                <a:spcPts val="38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ja-JP" altLang="en-US" sz="3000" b="1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５</a:t>
            </a:r>
            <a:r>
              <a:rPr lang="en-US" altLang="ja-JP" sz="3000" b="1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.</a:t>
            </a:r>
            <a:r>
              <a:rPr lang="ja-JP" altLang="en-US" sz="3000" b="1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　相手と目線を合わせてやさしい口調で</a:t>
            </a:r>
            <a:endParaRPr lang="en-US" altLang="ja-JP" sz="3000" b="1" dirty="0">
              <a:solidFill>
                <a:schemeClr val="tx1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>
              <a:lnSpc>
                <a:spcPts val="38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ja-JP" altLang="en-US" sz="3000" b="1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６</a:t>
            </a:r>
            <a:r>
              <a:rPr lang="en-US" altLang="ja-JP" sz="3000" b="1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.</a:t>
            </a:r>
            <a:r>
              <a:rPr lang="ja-JP" altLang="en-US" sz="3000" b="1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　おだやかにゆっくり、はっきりと</a:t>
            </a:r>
            <a:endParaRPr lang="en-US" altLang="ja-JP" sz="3000" b="1" dirty="0">
              <a:solidFill>
                <a:schemeClr val="tx1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>
              <a:lnSpc>
                <a:spcPts val="38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ja-JP" altLang="en-US" sz="3000" b="1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　　（早口、大声は</a:t>
            </a:r>
            <a:r>
              <a:rPr lang="en-US" altLang="ja-JP" sz="3000" b="1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×</a:t>
            </a:r>
            <a:r>
              <a:rPr lang="ja-JP" altLang="en-US" sz="3000" b="1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）</a:t>
            </a:r>
          </a:p>
          <a:p>
            <a:pPr eaLnBrk="1" hangingPunct="1">
              <a:lnSpc>
                <a:spcPts val="38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ja-JP" altLang="en-US" sz="3000" b="1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７．せかさず、相手の言葉に耳を傾けて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4737100"/>
            <a:ext cx="160496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107504" y="620688"/>
            <a:ext cx="8928992" cy="57596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0000FF"/>
                </a:solidFill>
                <a:latin typeface="+mn-ea"/>
              </a:rPr>
              <a:t> </a:t>
            </a:r>
            <a:r>
              <a:rPr lang="ja-JP" altLang="en-US" sz="11100" b="1" dirty="0">
                <a:solidFill>
                  <a:srgbClr val="0000FF"/>
                </a:solidFill>
                <a:latin typeface="+mn-ea"/>
              </a:rPr>
              <a:t>認知症の人への接し方（７つのポイント）</a:t>
            </a:r>
            <a:endParaRPr lang="ja-JP" altLang="en-US" sz="111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正方形/長方形 1"/>
          <p:cNvSpPr>
            <a:spLocks noChangeArrowheads="1"/>
          </p:cNvSpPr>
          <p:nvPr/>
        </p:nvSpPr>
        <p:spPr bwMode="auto">
          <a:xfrm>
            <a:off x="708646" y="1260249"/>
            <a:ext cx="8353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20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6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4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4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4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4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4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4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+mj-ea"/>
                <a:ea typeface="+mj-ea"/>
              </a:rPr>
              <a:t>横浜市の認知症高齢者数の推移</a:t>
            </a:r>
          </a:p>
        </p:txBody>
      </p:sp>
      <p:sp>
        <p:nvSpPr>
          <p:cNvPr id="25603" name="タイトル 1"/>
          <p:cNvSpPr>
            <a:spLocks noGrp="1"/>
          </p:cNvSpPr>
          <p:nvPr>
            <p:ph type="title"/>
          </p:nvPr>
        </p:nvSpPr>
        <p:spPr>
          <a:xfrm>
            <a:off x="387350" y="1861702"/>
            <a:ext cx="8229600" cy="498475"/>
          </a:xfrm>
        </p:spPr>
        <p:txBody>
          <a:bodyPr>
            <a:normAutofit fontScale="90000"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～久山町研究の認知症有病率を使用した場合～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052807"/>
              </p:ext>
            </p:extLst>
          </p:nvPr>
        </p:nvGraphicFramePr>
        <p:xfrm>
          <a:off x="387350" y="2491556"/>
          <a:ext cx="4719638" cy="3051175"/>
        </p:xfrm>
        <a:graphic>
          <a:graphicData uri="http://schemas.openxmlformats.org/drawingml/2006/table">
            <a:tbl>
              <a:tblPr/>
              <a:tblGrid>
                <a:gridCol w="1164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3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73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明朝" pitchFamily="17" charset="-128"/>
                          <a:ea typeface="ＭＳ 明朝" pitchFamily="17" charset="-128"/>
                        </a:rPr>
                        <a:t> </a:t>
                      </a:r>
                      <a:endParaRPr kumimoji="1" lang="ja-JP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高齢者人口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認知症</a:t>
                      </a:r>
                      <a:endParaRPr kumimoji="1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高齢者人口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高齢者</a:t>
                      </a:r>
                      <a:endParaRPr kumimoji="1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人口比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ＭＳ 明朝" pitchFamily="17" charset="-128"/>
                        </a:rPr>
                        <a:t>平成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ＭＳ 明朝" pitchFamily="17" charset="-128"/>
                        </a:rPr>
                        <a:t>27</a:t>
                      </a:r>
                      <a:r>
                        <a:rPr kumimoji="1" lang="ja-JP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ＭＳ 明朝" pitchFamily="17" charset="-128"/>
                        </a:rPr>
                        <a:t>年</a:t>
                      </a:r>
                      <a:endParaRPr kumimoji="1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明朝" pitchFamily="18" charset="-128"/>
                        <a:ea typeface="ＭＳ 明朝" pitchFamily="17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（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2015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年）</a:t>
                      </a:r>
                      <a:endParaRPr kumimoji="1" lang="ja-JP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明朝" pitchFamily="17" charset="-128"/>
                          <a:ea typeface="ＭＳ 明朝" pitchFamily="17" charset="-128"/>
                        </a:rPr>
                        <a:t>870,569</a:t>
                      </a:r>
                      <a:r>
                        <a:rPr kumimoji="1" lang="ja-JP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ＭＳ 明朝" pitchFamily="17" charset="-128"/>
                        </a:rPr>
                        <a:t>人</a:t>
                      </a:r>
                      <a:endParaRPr kumimoji="1" lang="ja-JP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ＭＳ 明朝" pitchFamily="17" charset="-128"/>
                        </a:rPr>
                        <a:t>約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ＭＳ 明朝" pitchFamily="17" charset="-128"/>
                        </a:rPr>
                        <a:t>14</a:t>
                      </a:r>
                      <a:r>
                        <a:rPr kumimoji="1" lang="ja-JP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ＭＳ 明朝" pitchFamily="17" charset="-128"/>
                        </a:rPr>
                        <a:t>万人</a:t>
                      </a:r>
                      <a:endParaRPr kumimoji="1" lang="ja-JP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明朝" pitchFamily="17" charset="-128"/>
                          <a:ea typeface="ＭＳ 明朝" pitchFamily="17" charset="-128"/>
                        </a:rPr>
                        <a:t>16.0</a:t>
                      </a:r>
                      <a:r>
                        <a:rPr kumimoji="1" lang="ja-JP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ＭＳ 明朝" pitchFamily="17" charset="-128"/>
                        </a:rPr>
                        <a:t>％</a:t>
                      </a:r>
                      <a:endParaRPr kumimoji="1" lang="ja-JP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31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ＭＳ 明朝" pitchFamily="17" charset="-128"/>
                        </a:rPr>
                        <a:t>平成</a:t>
                      </a: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ＭＳ 明朝" pitchFamily="17" charset="-128"/>
                        </a:rPr>
                        <a:t>37</a:t>
                      </a:r>
                      <a:r>
                        <a:rPr kumimoji="1" lang="ja-JP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ＭＳ 明朝" pitchFamily="17" charset="-128"/>
                        </a:rPr>
                        <a:t>年</a:t>
                      </a:r>
                      <a:endParaRPr kumimoji="1" lang="en-US" altLang="ja-JP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明朝" pitchFamily="18" charset="-128"/>
                        <a:ea typeface="ＭＳ 明朝" pitchFamily="17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+mn-cs"/>
                        </a:rPr>
                        <a:t>（</a:t>
                      </a:r>
                      <a:r>
                        <a:rPr kumimoji="1" lang="en-US" altLang="ja-JP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+mn-cs"/>
                        </a:rPr>
                        <a:t>2025</a:t>
                      </a: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+mn-cs"/>
                        </a:rPr>
                        <a:t>年）</a:t>
                      </a:r>
                      <a:endParaRPr kumimoji="1" lang="ja-JP" altLang="ja-JP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明朝" pitchFamily="17" charset="-128"/>
                          <a:ea typeface="ＭＳ 明朝" pitchFamily="17" charset="-128"/>
                        </a:rPr>
                        <a:t>966,138</a:t>
                      </a:r>
                      <a:r>
                        <a:rPr kumimoji="1" lang="ja-JP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ＭＳ 明朝" pitchFamily="17" charset="-128"/>
                        </a:rPr>
                        <a:t>人</a:t>
                      </a:r>
                      <a:endParaRPr kumimoji="1" lang="ja-JP" altLang="ja-JP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ＭＳ 明朝" pitchFamily="17" charset="-128"/>
                        </a:rPr>
                        <a:t>約</a:t>
                      </a: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ＭＳ 明朝" pitchFamily="17" charset="-128"/>
                        </a:rPr>
                        <a:t>20</a:t>
                      </a:r>
                      <a:r>
                        <a:rPr kumimoji="1" lang="ja-JP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ＭＳ 明朝" pitchFamily="17" charset="-128"/>
                        </a:rPr>
                        <a:t>万人</a:t>
                      </a:r>
                      <a:endParaRPr kumimoji="1" lang="ja-JP" altLang="ja-JP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明朝" pitchFamily="17" charset="-128"/>
                          <a:ea typeface="ＭＳ 明朝" pitchFamily="17" charset="-128"/>
                        </a:rPr>
                        <a:t>20.6</a:t>
                      </a:r>
                      <a:r>
                        <a:rPr kumimoji="1" lang="ja-JP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ＭＳ 明朝" pitchFamily="17" charset="-128"/>
                        </a:rPr>
                        <a:t>％</a:t>
                      </a:r>
                      <a:endParaRPr kumimoji="1" lang="ja-JP" altLang="ja-JP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5626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5" t="25101" b="20715"/>
          <a:stretch>
            <a:fillRect/>
          </a:stretch>
        </p:blipFill>
        <p:spPr bwMode="auto">
          <a:xfrm>
            <a:off x="5220072" y="2491556"/>
            <a:ext cx="38417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コンテンツ プレースホルダー 5"/>
          <p:cNvSpPr>
            <a:spLocks noGrp="1"/>
          </p:cNvSpPr>
          <p:nvPr>
            <p:ph idx="1"/>
          </p:nvPr>
        </p:nvSpPr>
        <p:spPr>
          <a:xfrm>
            <a:off x="179388" y="5805488"/>
            <a:ext cx="8964612" cy="877887"/>
          </a:xfrm>
        </p:spPr>
        <p:txBody>
          <a:bodyPr/>
          <a:lstStyle/>
          <a:p>
            <a:pPr marL="0" indent="0" fontAlgn="auto" hangingPunct="1">
              <a:buFont typeface="Arial" charset="0"/>
              <a:buNone/>
              <a:defRPr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27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年国勢調査を基準とした将来人口推計（横浜市）に、</a:t>
            </a:r>
            <a:endParaRPr lang="ja-JP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fontAlgn="auto" hangingPunct="1">
              <a:buFont typeface="Arial" charset="0"/>
              <a:buNone/>
              <a:defRPr/>
            </a:pPr>
            <a:r>
              <a:rPr lang="ja-JP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認知症有病率※（「日本における認知症高齢者の将来推計に関する研究」平成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26</a:t>
            </a:r>
            <a:r>
              <a:rPr lang="ja-JP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年厚生労働科学研究費補助金特別研究事業（二宮利治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九州大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による福岡県久山町研究））を乗じたもの</a:t>
            </a:r>
          </a:p>
          <a:p>
            <a:pPr>
              <a:defRPr/>
            </a:pPr>
            <a:endParaRPr lang="ja-JP" altLang="en-US" sz="14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579265" y="1653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solidFill>
                  <a:srgbClr val="0000FF"/>
                </a:solidFill>
                <a:latin typeface="+mj-ea"/>
              </a:rPr>
              <a:t>誰もが自分事！認知症①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26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b="1" dirty="0">
                <a:solidFill>
                  <a:srgbClr val="0000FF"/>
                </a:solidFill>
                <a:latin typeface="+mn-ea"/>
              </a:rPr>
              <a:t>認知症の人の家族の気持ち</a:t>
            </a:r>
            <a:endParaRPr kumimoji="1" lang="ja-JP" altLang="en-US" sz="4000" b="1" dirty="0">
              <a:solidFill>
                <a:srgbClr val="0000FF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4726781" y="1466429"/>
            <a:ext cx="1943100" cy="4569644"/>
            <a:chOff x="4726781" y="1235620"/>
            <a:chExt cx="1943100" cy="4569644"/>
          </a:xfrm>
        </p:grpSpPr>
        <p:sp>
          <p:nvSpPr>
            <p:cNvPr id="24" name="角丸四角形 23"/>
            <p:cNvSpPr/>
            <p:nvPr/>
          </p:nvSpPr>
          <p:spPr bwMode="auto">
            <a:xfrm>
              <a:off x="4762500" y="1412453"/>
              <a:ext cx="1871663" cy="4392811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r>
                <a:rPr lang="ja-JP" altLang="en-US" sz="1700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・怒ったりｲﾗｲﾗし</a:t>
              </a:r>
              <a:endParaRPr lang="en-US" altLang="ja-JP" sz="17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r>
                <a:rPr lang="ja-JP" altLang="en-US" sz="1700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　</a:t>
              </a:r>
              <a:r>
                <a:rPr lang="ja-JP" altLang="en-US" sz="1700" dirty="0" err="1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ても</a:t>
              </a:r>
              <a:r>
                <a:rPr lang="ja-JP" altLang="en-US" sz="1700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何のﾒﾘｯﾄ　</a:t>
              </a:r>
              <a:endParaRPr lang="en-US" altLang="ja-JP" sz="17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r>
                <a:rPr lang="ja-JP" altLang="en-US" sz="1700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　はないと思いは</a:t>
              </a:r>
              <a:endParaRPr lang="en-US" altLang="ja-JP" sz="17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r>
                <a:rPr lang="ja-JP" altLang="en-US" sz="1700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　じめ、割り切る</a:t>
              </a:r>
              <a:endParaRPr lang="en-US" altLang="ja-JP" sz="17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r>
                <a:rPr lang="ja-JP" altLang="en-US" sz="1700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　ようになる。</a:t>
              </a:r>
              <a:endParaRPr lang="en-US" altLang="ja-JP" sz="17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r>
                <a:rPr lang="ja-JP" altLang="en-US" sz="1700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・症状は同じでも</a:t>
              </a:r>
              <a:endParaRPr lang="en-US" altLang="ja-JP" sz="17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r>
                <a:rPr lang="ja-JP" altLang="en-US" sz="1700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　介護者にとって</a:t>
              </a:r>
              <a:endParaRPr lang="en-US" altLang="ja-JP" sz="17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r>
                <a:rPr lang="ja-JP" altLang="en-US" sz="1700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　も「問題」として</a:t>
              </a:r>
              <a:endParaRPr lang="en-US" altLang="ja-JP" sz="17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r>
                <a:rPr lang="ja-JP" altLang="en-US" sz="1700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　は軽くなる。</a:t>
              </a:r>
              <a:endParaRPr lang="en-US" altLang="ja-JP" sz="28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 algn="ctr">
                <a:defRPr/>
              </a:pPr>
              <a:endParaRPr lang="en-US" altLang="ja-JP" sz="28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 algn="ctr">
                <a:defRPr/>
              </a:pPr>
              <a:endParaRPr lang="en-US" altLang="ja-JP" sz="28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 algn="ctr">
                <a:defRPr/>
              </a:pPr>
              <a:endParaRPr lang="en-US" altLang="ja-JP" sz="28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 algn="ctr">
                <a:defRPr/>
              </a:pPr>
              <a:endParaRPr lang="ja-JP" altLang="en-US" sz="2800" dirty="0">
                <a:solidFill>
                  <a:prstClr val="white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</p:txBody>
        </p:sp>
        <p:sp>
          <p:nvSpPr>
            <p:cNvPr id="25" name="円/楕円 24"/>
            <p:cNvSpPr/>
            <p:nvPr/>
          </p:nvSpPr>
          <p:spPr bwMode="auto">
            <a:xfrm>
              <a:off x="4726781" y="1235620"/>
              <a:ext cx="1943100" cy="66675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b="1" dirty="0">
                  <a:solidFill>
                    <a:prstClr val="white"/>
                  </a:solidFill>
                  <a:latin typeface="メイリオ"/>
                </a:rPr>
                <a:t>第３</a:t>
              </a:r>
              <a:endParaRPr lang="en-US" altLang="ja-JP" sz="2000" b="1" dirty="0">
                <a:solidFill>
                  <a:prstClr val="white"/>
                </a:solidFill>
                <a:latin typeface="メイリオ"/>
              </a:endParaRPr>
            </a:p>
            <a:p>
              <a:pPr algn="ctr">
                <a:defRPr/>
              </a:pPr>
              <a:r>
                <a:rPr lang="ja-JP" altLang="en-US" sz="2000" b="1" dirty="0">
                  <a:solidFill>
                    <a:prstClr val="white"/>
                  </a:solidFill>
                  <a:latin typeface="メイリオ"/>
                </a:rPr>
                <a:t>ステップ</a:t>
              </a: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859756" y="2199925"/>
              <a:ext cx="16771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800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割り切り</a:t>
              </a:r>
              <a:endParaRPr lang="ja-JP" altLang="en-US" sz="28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2578895" y="1412453"/>
            <a:ext cx="1902274" cy="4623620"/>
            <a:chOff x="2578895" y="1181644"/>
            <a:chExt cx="1902274" cy="4623620"/>
          </a:xfrm>
        </p:grpSpPr>
        <p:sp>
          <p:nvSpPr>
            <p:cNvPr id="21" name="角丸四角形 20"/>
            <p:cNvSpPr/>
            <p:nvPr/>
          </p:nvSpPr>
          <p:spPr bwMode="auto">
            <a:xfrm>
              <a:off x="2590800" y="1426959"/>
              <a:ext cx="1832395" cy="4378305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r>
                <a:rPr lang="ja-JP" altLang="en-US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・どう対応してよ</a:t>
              </a: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r>
                <a:rPr lang="ja-JP" altLang="en-US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　いかわからず</a:t>
              </a: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r>
                <a:rPr lang="ja-JP" altLang="en-US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　混乱し、ささい</a:t>
              </a: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r>
                <a:rPr lang="ja-JP" altLang="en-US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　なことに腹を</a:t>
              </a: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r>
                <a:rPr lang="ja-JP" altLang="en-US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　立てたり</a:t>
              </a:r>
              <a:r>
                <a:rPr lang="ja-JP" altLang="en-US" dirty="0" err="1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叱っ</a:t>
              </a: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r>
                <a:rPr lang="ja-JP" altLang="en-US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　たりする。</a:t>
              </a: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r>
                <a:rPr lang="ja-JP" altLang="en-US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・最も辛い時期</a:t>
              </a:r>
              <a:endParaRPr lang="en-US" altLang="ja-JP" dirty="0">
                <a:solidFill>
                  <a:prstClr val="black"/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688358" y="2092204"/>
              <a:ext cx="164057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600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混乱・怒り</a:t>
              </a:r>
              <a:endParaRPr lang="en-US" altLang="ja-JP" sz="2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 algn="ctr">
                <a:defRPr/>
              </a:pPr>
              <a:r>
                <a:rPr lang="ja-JP" altLang="en-US" sz="2600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拒絶</a:t>
              </a:r>
              <a:endParaRPr lang="ja-JP" altLang="en-US" sz="26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23" name="円/楕円 22"/>
            <p:cNvSpPr/>
            <p:nvPr/>
          </p:nvSpPr>
          <p:spPr bwMode="auto">
            <a:xfrm>
              <a:off x="2578895" y="1181644"/>
              <a:ext cx="1902274" cy="72072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b="1" dirty="0">
                  <a:solidFill>
                    <a:prstClr val="white"/>
                  </a:solidFill>
                  <a:latin typeface="メイリオ"/>
                </a:rPr>
                <a:t>第２</a:t>
              </a:r>
              <a:endParaRPr lang="en-US" altLang="ja-JP" sz="2000" b="1" dirty="0">
                <a:solidFill>
                  <a:prstClr val="white"/>
                </a:solidFill>
                <a:latin typeface="メイリオ"/>
              </a:endParaRPr>
            </a:p>
            <a:p>
              <a:pPr algn="ctr">
                <a:defRPr/>
              </a:pPr>
              <a:r>
                <a:rPr lang="ja-JP" altLang="en-US" sz="2000" b="1" dirty="0">
                  <a:solidFill>
                    <a:prstClr val="white"/>
                  </a:solidFill>
                  <a:latin typeface="メイリオ"/>
                </a:rPr>
                <a:t>ステップ</a:t>
              </a:r>
            </a:p>
          </p:txBody>
        </p:sp>
      </p:grpSp>
      <p:sp>
        <p:nvSpPr>
          <p:cNvPr id="12" name="右矢印 11"/>
          <p:cNvSpPr/>
          <p:nvPr/>
        </p:nvSpPr>
        <p:spPr>
          <a:xfrm flipH="1">
            <a:off x="4423195" y="3277120"/>
            <a:ext cx="504825" cy="360363"/>
          </a:xfrm>
          <a:prstGeom prst="rightArrow">
            <a:avLst>
              <a:gd name="adj1" fmla="val 50000"/>
              <a:gd name="adj2" fmla="val 34851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395288" y="1505549"/>
            <a:ext cx="1954834" cy="4569644"/>
            <a:chOff x="395288" y="1235620"/>
            <a:chExt cx="1954834" cy="4569644"/>
          </a:xfrm>
        </p:grpSpPr>
        <p:sp>
          <p:nvSpPr>
            <p:cNvPr id="15" name="角丸四角形 14"/>
            <p:cNvSpPr/>
            <p:nvPr/>
          </p:nvSpPr>
          <p:spPr bwMode="auto">
            <a:xfrm>
              <a:off x="395288" y="1420587"/>
              <a:ext cx="1944687" cy="4384677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 sz="2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 algn="ctr">
                <a:defRPr/>
              </a:pPr>
              <a:endParaRPr lang="en-US" altLang="ja-JP" sz="2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 algn="ctr">
                <a:defRPr/>
              </a:pPr>
              <a:endParaRPr lang="en-US" altLang="ja-JP" sz="2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sz="175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sz="175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r>
                <a:rPr lang="ja-JP" altLang="en-US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・今までにない</a:t>
              </a: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r>
                <a:rPr lang="ja-JP" altLang="en-US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　言動にとまどい</a:t>
              </a: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r>
                <a:rPr lang="ja-JP" altLang="en-US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　否定</a:t>
              </a: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r>
                <a:rPr lang="ja-JP" altLang="en-US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・他の家族にも</a:t>
              </a: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r>
                <a:rPr lang="ja-JP" altLang="en-US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　打ち明けられ</a:t>
              </a:r>
              <a:endParaRPr lang="en-US" altLang="ja-JP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r>
                <a:rPr lang="ja-JP" altLang="en-US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　ない悩み</a:t>
              </a:r>
            </a:p>
            <a:p>
              <a:pPr>
                <a:defRPr/>
              </a:pPr>
              <a:endParaRPr lang="en-US" altLang="ja-JP" sz="175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>
                <a:defRPr/>
              </a:pPr>
              <a:endParaRPr lang="en-US" altLang="ja-JP" sz="2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 algn="ctr">
                <a:defRPr/>
              </a:pPr>
              <a:endParaRPr lang="en-US" altLang="ja-JP" sz="2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 algn="ctr">
                <a:defRPr/>
              </a:pPr>
              <a:endParaRPr lang="en-US" altLang="ja-JP" sz="2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 algn="ctr">
                <a:defRPr/>
              </a:pPr>
              <a:endParaRPr lang="en-US" altLang="ja-JP" sz="2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 algn="ctr">
                <a:defRPr/>
              </a:pPr>
              <a:endParaRPr lang="en-US" altLang="ja-JP" sz="2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 algn="ctr">
                <a:defRPr/>
              </a:pPr>
              <a:endParaRPr lang="ja-JP" altLang="en-US" sz="2600" dirty="0">
                <a:solidFill>
                  <a:prstClr val="white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</p:txBody>
        </p:sp>
        <p:sp>
          <p:nvSpPr>
            <p:cNvPr id="16" name="円/楕円 15"/>
            <p:cNvSpPr/>
            <p:nvPr/>
          </p:nvSpPr>
          <p:spPr bwMode="auto">
            <a:xfrm>
              <a:off x="405435" y="1235620"/>
              <a:ext cx="1944687" cy="70445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b="1" dirty="0">
                  <a:solidFill>
                    <a:prstClr val="white"/>
                  </a:solidFill>
                  <a:latin typeface="メイリオ"/>
                </a:rPr>
                <a:t>第１</a:t>
              </a:r>
              <a:endParaRPr lang="en-US" altLang="ja-JP" sz="2000" b="1" dirty="0">
                <a:solidFill>
                  <a:prstClr val="white"/>
                </a:solidFill>
                <a:latin typeface="メイリオ"/>
              </a:endParaRPr>
            </a:p>
            <a:p>
              <a:pPr algn="ctr">
                <a:defRPr/>
              </a:pPr>
              <a:r>
                <a:rPr lang="ja-JP" altLang="en-US" sz="2000" b="1" dirty="0">
                  <a:solidFill>
                    <a:prstClr val="white"/>
                  </a:solidFill>
                  <a:latin typeface="メイリオ"/>
                </a:rPr>
                <a:t>ステップ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13319" y="2092204"/>
              <a:ext cx="15086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800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とまどい</a:t>
              </a:r>
              <a:endParaRPr lang="en-US" altLang="ja-JP" sz="28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 algn="ctr">
                <a:defRPr/>
              </a:pPr>
              <a:r>
                <a:rPr lang="ja-JP" altLang="en-US" sz="2800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否定</a:t>
              </a:r>
              <a:endParaRPr lang="ja-JP" altLang="en-US" sz="28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9" name="右矢印 8"/>
          <p:cNvSpPr/>
          <p:nvPr/>
        </p:nvSpPr>
        <p:spPr>
          <a:xfrm>
            <a:off x="2185502" y="2589108"/>
            <a:ext cx="503237" cy="36036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角丸四角形 17"/>
          <p:cNvSpPr/>
          <p:nvPr/>
        </p:nvSpPr>
        <p:spPr bwMode="auto">
          <a:xfrm>
            <a:off x="6915119" y="1766407"/>
            <a:ext cx="2051087" cy="4217415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sz="1700" dirty="0">
              <a:solidFill>
                <a:prstClr val="black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>
              <a:defRPr/>
            </a:pPr>
            <a:endParaRPr lang="en-US" altLang="ja-JP" sz="1700" dirty="0">
              <a:solidFill>
                <a:prstClr val="black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>
              <a:defRPr/>
            </a:pPr>
            <a:endParaRPr lang="en-US" altLang="ja-JP" sz="1700" dirty="0">
              <a:solidFill>
                <a:prstClr val="black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>
              <a:defRPr/>
            </a:pPr>
            <a:endParaRPr lang="en-US" altLang="ja-JP" sz="1700" dirty="0">
              <a:solidFill>
                <a:prstClr val="black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>
              <a:defRPr/>
            </a:pPr>
            <a:r>
              <a:rPr lang="ja-JP" altLang="en-US" sz="17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・認知症に対する</a:t>
            </a:r>
            <a:endParaRPr lang="en-US" altLang="ja-JP" sz="1700" dirty="0">
              <a:solidFill>
                <a:prstClr val="black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>
              <a:defRPr/>
            </a:pPr>
            <a:r>
              <a:rPr lang="ja-JP" altLang="en-US" sz="17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理解が深まって、</a:t>
            </a:r>
            <a:endParaRPr lang="en-US" altLang="ja-JP" sz="1700" dirty="0">
              <a:solidFill>
                <a:prstClr val="black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>
              <a:defRPr/>
            </a:pPr>
            <a:r>
              <a:rPr lang="ja-JP" altLang="en-US" sz="17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認知症の人の</a:t>
            </a:r>
            <a:endParaRPr lang="en-US" altLang="ja-JP" sz="1700" dirty="0">
              <a:solidFill>
                <a:prstClr val="black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>
              <a:defRPr/>
            </a:pPr>
            <a:r>
              <a:rPr lang="ja-JP" altLang="en-US" sz="17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心理を考えなく</a:t>
            </a:r>
            <a:endParaRPr lang="en-US" altLang="ja-JP" sz="1700" dirty="0">
              <a:solidFill>
                <a:prstClr val="black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>
              <a:defRPr/>
            </a:pPr>
            <a:r>
              <a:rPr lang="ja-JP" altLang="en-US" sz="17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700" dirty="0" err="1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ても</a:t>
            </a:r>
            <a:r>
              <a:rPr lang="ja-JP" altLang="en-US" sz="17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分かるまで</a:t>
            </a:r>
            <a:endParaRPr lang="en-US" altLang="ja-JP" sz="1700" dirty="0">
              <a:solidFill>
                <a:prstClr val="black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>
              <a:defRPr/>
            </a:pPr>
            <a:r>
              <a:rPr lang="ja-JP" altLang="en-US" sz="17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になる。</a:t>
            </a:r>
            <a:endParaRPr lang="en-US" altLang="ja-JP" sz="1700" dirty="0">
              <a:solidFill>
                <a:prstClr val="black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>
              <a:defRPr/>
            </a:pPr>
            <a:r>
              <a:rPr lang="ja-JP" altLang="en-US" sz="17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・あるがまま</a:t>
            </a:r>
            <a:r>
              <a:rPr lang="ja-JP" altLang="en-US" sz="1700" dirty="0" err="1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を</a:t>
            </a:r>
            <a:r>
              <a:rPr lang="ja-JP" altLang="en-US" sz="17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受け</a:t>
            </a:r>
            <a:endParaRPr lang="en-US" altLang="ja-JP" sz="1700" dirty="0">
              <a:solidFill>
                <a:prstClr val="black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>
              <a:defRPr/>
            </a:pPr>
            <a:r>
              <a:rPr lang="ja-JP" altLang="en-US" sz="17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け入れられるよう</a:t>
            </a:r>
            <a:endParaRPr lang="en-US" altLang="ja-JP" sz="1700" dirty="0">
              <a:solidFill>
                <a:prstClr val="black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>
              <a:defRPr/>
            </a:pPr>
            <a:r>
              <a:rPr lang="ja-JP" altLang="en-US" sz="17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になる時期</a:t>
            </a:r>
            <a:endParaRPr lang="ja-JP" altLang="en-US" sz="1700" dirty="0">
              <a:solidFill>
                <a:prstClr val="white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6888324" y="1505549"/>
            <a:ext cx="2077882" cy="1487859"/>
            <a:chOff x="6888324" y="1505549"/>
            <a:chExt cx="2077882" cy="1487859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7034631" y="2470188"/>
              <a:ext cx="1792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800" dirty="0">
                  <a:solidFill>
                    <a:prstClr val="black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受 容</a:t>
              </a:r>
              <a:endParaRPr lang="ja-JP" altLang="en-US" sz="28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20" name="円/楕円 19"/>
            <p:cNvSpPr/>
            <p:nvPr/>
          </p:nvSpPr>
          <p:spPr bwMode="auto">
            <a:xfrm>
              <a:off x="6888324" y="1505549"/>
              <a:ext cx="2077882" cy="6635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b="1" dirty="0">
                  <a:solidFill>
                    <a:prstClr val="white"/>
                  </a:solidFill>
                  <a:latin typeface="メイリオ"/>
                </a:rPr>
                <a:t>第４</a:t>
              </a:r>
              <a:endParaRPr lang="en-US" altLang="ja-JP" sz="2000" b="1" dirty="0">
                <a:solidFill>
                  <a:prstClr val="white"/>
                </a:solidFill>
                <a:latin typeface="メイリオ"/>
              </a:endParaRPr>
            </a:p>
            <a:p>
              <a:pPr algn="ctr">
                <a:defRPr/>
              </a:pPr>
              <a:r>
                <a:rPr lang="ja-JP" altLang="en-US" sz="2000" b="1" dirty="0">
                  <a:solidFill>
                    <a:prstClr val="white"/>
                  </a:solidFill>
                  <a:latin typeface="メイリオ"/>
                </a:rPr>
                <a:t>ステップ</a:t>
              </a:r>
            </a:p>
          </p:txBody>
        </p:sp>
      </p:grpSp>
      <p:sp>
        <p:nvSpPr>
          <p:cNvPr id="11" name="右矢印 10"/>
          <p:cNvSpPr/>
          <p:nvPr/>
        </p:nvSpPr>
        <p:spPr>
          <a:xfrm>
            <a:off x="6573593" y="2641672"/>
            <a:ext cx="503237" cy="3587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4414523" y="2620678"/>
            <a:ext cx="504825" cy="3587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10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1" name="グループ化 3"/>
          <p:cNvGrpSpPr>
            <a:grpSpLocks/>
          </p:cNvGrpSpPr>
          <p:nvPr/>
        </p:nvGrpSpPr>
        <p:grpSpPr bwMode="auto">
          <a:xfrm>
            <a:off x="757238" y="908050"/>
            <a:ext cx="7677150" cy="5613400"/>
            <a:chOff x="846841" y="1095375"/>
            <a:chExt cx="7677150" cy="5613400"/>
          </a:xfrm>
        </p:grpSpPr>
        <p:pic>
          <p:nvPicPr>
            <p:cNvPr id="7373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841" y="1095375"/>
              <a:ext cx="7677150" cy="561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3733" name="グループ化 5"/>
            <p:cNvGrpSpPr>
              <a:grpSpLocks/>
            </p:cNvGrpSpPr>
            <p:nvPr/>
          </p:nvGrpSpPr>
          <p:grpSpPr bwMode="auto">
            <a:xfrm>
              <a:off x="3830092" y="5757956"/>
              <a:ext cx="3577068" cy="883141"/>
              <a:chOff x="3830092" y="5757956"/>
              <a:chExt cx="3577068" cy="883141"/>
            </a:xfrm>
          </p:grpSpPr>
          <p:sp>
            <p:nvSpPr>
              <p:cNvPr id="7" name="四角形: 上の 2 つの角を切り取る 2">
                <a:extLst/>
              </p:cNvPr>
              <p:cNvSpPr/>
              <p:nvPr/>
            </p:nvSpPr>
            <p:spPr>
              <a:xfrm>
                <a:off x="3829753" y="5757863"/>
                <a:ext cx="1931988" cy="428625"/>
              </a:xfrm>
              <a:prstGeom prst="snip2SameRect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ja-JP" altLang="en-US" sz="1050" dirty="0">
                    <a:latin typeface="HG創英角ｺﾞｼｯｸUB" panose="020B0909000000000000" pitchFamily="49" charset="-128"/>
                    <a:ea typeface="HG創英角ｺﾞｼｯｸUB" panose="020B0909000000000000" pitchFamily="49" charset="-128"/>
                  </a:rPr>
                  <a:t>地域での</a:t>
                </a:r>
                <a:endParaRPr lang="en-US" altLang="ja-JP" sz="1050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endParaRPr>
              </a:p>
              <a:p>
                <a:pPr>
                  <a:defRPr/>
                </a:pPr>
                <a:r>
                  <a:rPr lang="ja-JP" altLang="en-US" sz="1050" dirty="0">
                    <a:latin typeface="HG創英角ｺﾞｼｯｸUB" panose="020B0909000000000000" pitchFamily="49" charset="-128"/>
                    <a:ea typeface="HG創英角ｺﾞｼｯｸUB" panose="020B0909000000000000" pitchFamily="49" charset="-128"/>
                  </a:rPr>
                  <a:t>見守りネットワーク</a:t>
                </a:r>
              </a:p>
            </p:txBody>
          </p:sp>
          <p:sp>
            <p:nvSpPr>
              <p:cNvPr id="8" name="正方形/長方形 7">
                <a:extLst/>
              </p:cNvPr>
              <p:cNvSpPr/>
              <p:nvPr/>
            </p:nvSpPr>
            <p:spPr>
              <a:xfrm>
                <a:off x="3831341" y="6186488"/>
                <a:ext cx="1930400" cy="4540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ja-JP" altLang="en-US" sz="1100" dirty="0">
                    <a:solidFill>
                      <a:schemeClr val="tx1"/>
                    </a:solidFill>
                    <a:latin typeface="HG創英角ｺﾞｼｯｸUB" panose="020B0909000000000000" pitchFamily="49" charset="-128"/>
                    <a:ea typeface="HG創英角ｺﾞｼｯｸUB" panose="020B0909000000000000" pitchFamily="49" charset="-128"/>
                  </a:rPr>
                  <a:t>・認知症高齢者等</a:t>
                </a:r>
                <a:endParaRPr lang="en-US" altLang="ja-JP" sz="1100" dirty="0">
                  <a:solidFill>
                    <a:schemeClr val="tx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endParaRPr>
              </a:p>
              <a:p>
                <a:pPr>
                  <a:defRPr/>
                </a:pPr>
                <a:r>
                  <a:rPr lang="ja-JP" altLang="en-US" sz="1100" dirty="0">
                    <a:solidFill>
                      <a:schemeClr val="tx1"/>
                    </a:solidFill>
                    <a:latin typeface="HG創英角ｺﾞｼｯｸUB" panose="020B0909000000000000" pitchFamily="49" charset="-128"/>
                    <a:ea typeface="HG創英角ｺﾞｼｯｸUB" panose="020B0909000000000000" pitchFamily="49" charset="-128"/>
                  </a:rPr>
                  <a:t>　</a:t>
                </a:r>
                <a:r>
                  <a:rPr lang="en-US" altLang="ja-JP" sz="1100" dirty="0">
                    <a:solidFill>
                      <a:schemeClr val="tx1"/>
                    </a:solidFill>
                    <a:latin typeface="HG創英角ｺﾞｼｯｸUB" panose="020B0909000000000000" pitchFamily="49" charset="-128"/>
                    <a:ea typeface="HG創英角ｺﾞｼｯｸUB" panose="020B0909000000000000" pitchFamily="49" charset="-128"/>
                  </a:rPr>
                  <a:t>SOS</a:t>
                </a:r>
                <a:r>
                  <a:rPr lang="ja-JP" altLang="en-US" sz="1100" dirty="0">
                    <a:solidFill>
                      <a:schemeClr val="tx1"/>
                    </a:solidFill>
                    <a:latin typeface="HG創英角ｺﾞｼｯｸUB" panose="020B0909000000000000" pitchFamily="49" charset="-128"/>
                    <a:ea typeface="HG創英角ｺﾞｼｯｸUB" panose="020B0909000000000000" pitchFamily="49" charset="-128"/>
                  </a:rPr>
                  <a:t>ネットワーク</a:t>
                </a:r>
              </a:p>
            </p:txBody>
          </p:sp>
          <p:sp>
            <p:nvSpPr>
              <p:cNvPr id="9" name="四角形吹き出し 8"/>
              <p:cNvSpPr/>
              <p:nvPr/>
            </p:nvSpPr>
            <p:spPr>
              <a:xfrm>
                <a:off x="5831591" y="6291263"/>
                <a:ext cx="1574800" cy="349250"/>
              </a:xfrm>
              <a:prstGeom prst="wedgeRectCallout">
                <a:avLst>
                  <a:gd name="adj1" fmla="val -68675"/>
                  <a:gd name="adj2" fmla="val -33273"/>
                </a:avLst>
              </a:prstGeom>
              <a:solidFill>
                <a:srgbClr val="FF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ja-JP" altLang="en-US" sz="1000" dirty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横浜市認知症高齢者等見守りシール事業</a:t>
                </a:r>
              </a:p>
            </p:txBody>
          </p:sp>
        </p:grpSp>
      </p:grpSp>
      <p:sp>
        <p:nvSpPr>
          <p:cNvPr id="10" name="タイトル 1"/>
          <p:cNvSpPr txBox="1">
            <a:spLocks/>
          </p:cNvSpPr>
          <p:nvPr/>
        </p:nvSpPr>
        <p:spPr>
          <a:xfrm>
            <a:off x="31626" y="332656"/>
            <a:ext cx="8712968" cy="7194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>
                <a:latin typeface="+mn-ea"/>
                <a:ea typeface="+mn-ea"/>
              </a:rPr>
              <a:t> </a:t>
            </a:r>
            <a:r>
              <a:rPr lang="ja-JP" altLang="en-US" sz="3200">
                <a:latin typeface="+mn-ea"/>
                <a:ea typeface="+mn-ea"/>
              </a:rPr>
              <a:t>　</a:t>
            </a:r>
            <a:r>
              <a:rPr lang="ja-JP" altLang="en-US" sz="3200" b="1">
                <a:solidFill>
                  <a:srgbClr val="0000FF"/>
                </a:solidFill>
                <a:latin typeface="+mn-ea"/>
                <a:ea typeface="+mn-ea"/>
              </a:rPr>
              <a:t>横浜市の認知症の人を支える仕組みと窓口</a:t>
            </a:r>
            <a:endParaRPr lang="ja-JP" altLang="en-US" sz="32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1712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オブジェクト 1"/>
          <p:cNvGraphicFramePr>
            <a:graphicFrameLocks noChangeAspect="1"/>
          </p:cNvGraphicFramePr>
          <p:nvPr/>
        </p:nvGraphicFramePr>
        <p:xfrm>
          <a:off x="7072313" y="2225675"/>
          <a:ext cx="1860550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Acrobat Document" r:id="rId4" imgW="3647918" imgH="3219122" progId="Acrobat.Document.2015">
                  <p:embed/>
                </p:oleObj>
              </mc:Choice>
              <mc:Fallback>
                <p:oleObj name="Acrobat Document" r:id="rId4" imgW="3647918" imgH="3219122" progId="Acrobat.Document.2015">
                  <p:embed/>
                  <p:pic>
                    <p:nvPicPr>
                      <p:cNvPr id="77826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2225675"/>
                        <a:ext cx="1860550" cy="156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27025" y="1451923"/>
            <a:ext cx="8785225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20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6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4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4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4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4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4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4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Corbel" panose="020B0503020204020204" pitchFamily="34" charset="0"/>
              <a:buNone/>
            </a:pP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●地域包括支援センター </a:t>
            </a:r>
            <a:r>
              <a:rPr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（地域ケアプラザ等、市内１４１ヶ所）</a:t>
            </a:r>
            <a:endParaRPr lang="en-US" altLang="ja-JP" sz="1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●区福祉保健センター　高齢・障害支援課</a:t>
            </a: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347662" y="3963348"/>
            <a:ext cx="8451850" cy="240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3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相談者の生活上の問題解決に向けた支援</a:t>
            </a:r>
            <a:endParaRPr lang="en-US" altLang="ja-JP" sz="32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ts val="25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・介護保険制度の申請や利用に向けての相談 </a:t>
            </a:r>
            <a:endParaRPr lang="en-US" altLang="ja-JP" sz="28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ts val="21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・成年後見制度の相談</a:t>
            </a:r>
            <a:endParaRPr lang="en-US" altLang="ja-JP" sz="28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ts val="21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・認知症高齢者保健福祉相談</a:t>
            </a:r>
            <a:endParaRPr lang="en-US" altLang="ja-JP" sz="28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ts val="21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・認知症高齢者等ＳＯＳネットワークの利用 等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77829" name="AutoShape 5"/>
          <p:cNvSpPr>
            <a:spLocks noChangeArrowheads="1"/>
          </p:cNvSpPr>
          <p:nvPr/>
        </p:nvSpPr>
        <p:spPr bwMode="auto">
          <a:xfrm>
            <a:off x="3144838" y="2841625"/>
            <a:ext cx="1925637" cy="8286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20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6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4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4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4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4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4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4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ja-JP" altLang="en-US" sz="1000">
              <a:solidFill>
                <a:srgbClr val="FFCCFF"/>
              </a:solidFill>
              <a:latin typeface="Times New Roman" panose="02020603050405020304" pitchFamily="18" charset="0"/>
              <a:ea typeface="ＭＳ Ｐ明朝" panose="02020600040205080304" pitchFamily="18" charset="-128"/>
            </a:endParaRPr>
          </a:p>
        </p:txBody>
      </p:sp>
      <p:sp>
        <p:nvSpPr>
          <p:cNvPr id="77830" name="正方形/長方形 1"/>
          <p:cNvSpPr>
            <a:spLocks noChangeArrowheads="1"/>
          </p:cNvSpPr>
          <p:nvPr/>
        </p:nvSpPr>
        <p:spPr bwMode="auto">
          <a:xfrm>
            <a:off x="180975" y="563563"/>
            <a:ext cx="8785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20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6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4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4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4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4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4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umimoji="1" sz="1400">
                <a:solidFill>
                  <a:schemeClr val="accent1"/>
                </a:solidFill>
                <a:latin typeface="Corbel" panose="020B0503020204020204" pitchFamily="34" charset="0"/>
                <a:ea typeface="ＭＳ ゴシック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3200" b="1" dirty="0">
                <a:solidFill>
                  <a:srgbClr val="0000FF"/>
                </a:solidFill>
                <a:latin typeface="+mj-ea"/>
                <a:ea typeface="+mj-ea"/>
              </a:rPr>
              <a:t>地域包括支援センター、区役所による支援</a:t>
            </a:r>
          </a:p>
        </p:txBody>
      </p:sp>
    </p:spTree>
    <p:extLst>
      <p:ext uri="{BB962C8B-B14F-4D97-AF65-F5344CB8AC3E}">
        <p14:creationId xmlns:p14="http://schemas.microsoft.com/office/powerpoint/2010/main" val="567616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04540"/>
              </p:ext>
            </p:extLst>
          </p:nvPr>
        </p:nvGraphicFramePr>
        <p:xfrm>
          <a:off x="6252190" y="4427529"/>
          <a:ext cx="2891810" cy="2430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Acrobat Document" r:id="rId4" imgW="3647918" imgH="3219122" progId="Acrobat.Document.2015">
                  <p:embed/>
                </p:oleObj>
              </mc:Choice>
              <mc:Fallback>
                <p:oleObj name="Acrobat Document" r:id="rId4" imgW="3647918" imgH="3219122" progId="Acrobat.Document.2015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2190" y="4427529"/>
                        <a:ext cx="2891810" cy="2430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41313" y="1493838"/>
            <a:ext cx="8532812" cy="31591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auto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sz="2700" kern="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●認知症について偏見を持たず、正しく理解しましょう。</a:t>
            </a:r>
            <a:r>
              <a:rPr lang="ja-JP" altLang="en-US" sz="2700" b="1" kern="0" dirty="0">
                <a:solidFill>
                  <a:srgbClr val="F5C201"/>
                </a:solidFill>
                <a:latin typeface="ＭＳ Ｐゴシック" panose="020B0600070205080204" pitchFamily="50" charset="-128"/>
              </a:rPr>
              <a:t>　　　　　　　　　　　　　　　　　</a:t>
            </a:r>
            <a:endParaRPr lang="en-US" altLang="ja-JP" sz="2700" b="1" kern="0" dirty="0">
              <a:solidFill>
                <a:srgbClr val="F5C201"/>
              </a:solidFill>
              <a:latin typeface="ＭＳ Ｐゴシック" panose="020B0600070205080204" pitchFamily="50" charset="-128"/>
            </a:endParaRPr>
          </a:p>
          <a:p>
            <a:pPr eaLnBrk="1" fontAlgn="auto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sz="2700" b="1" kern="0" dirty="0">
                <a:solidFill>
                  <a:srgbClr val="F5C201"/>
                </a:solidFill>
                <a:latin typeface="ＭＳ Ｐゴシック" panose="020B0600070205080204" pitchFamily="50" charset="-128"/>
              </a:rPr>
              <a:t>　　　　　　　　　　　　　</a:t>
            </a:r>
            <a:r>
              <a:rPr lang="ja-JP" altLang="en-US" sz="2700" b="1" kern="0" dirty="0">
                <a:solidFill>
                  <a:srgbClr val="D1282E">
                    <a:lumMod val="75000"/>
                  </a:srgbClr>
                </a:solidFill>
                <a:latin typeface="ＭＳ Ｐゴシック" panose="020B0600070205080204" pitchFamily="50" charset="-128"/>
              </a:rPr>
              <a:t>　→認知症は、誰もが自分事！</a:t>
            </a:r>
          </a:p>
          <a:p>
            <a:pPr eaLnBrk="1" fontAlgn="auto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sz="2700" kern="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●認知症の人や家族に対して温かい目で見守りましょう。</a:t>
            </a:r>
          </a:p>
          <a:p>
            <a:pPr eaLnBrk="1" fontAlgn="auto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sz="2700" kern="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●できるだけオレンジリングをつけてください。</a:t>
            </a:r>
          </a:p>
        </p:txBody>
      </p:sp>
      <p:sp>
        <p:nvSpPr>
          <p:cNvPr id="7" name="横巻き 6"/>
          <p:cNvSpPr/>
          <p:nvPr/>
        </p:nvSpPr>
        <p:spPr>
          <a:xfrm>
            <a:off x="1116013" y="4794250"/>
            <a:ext cx="5256212" cy="1514475"/>
          </a:xfrm>
          <a:prstGeom prst="horizontalScroll">
            <a:avLst/>
          </a:prstGeom>
          <a:solidFill>
            <a:srgbClr val="FFC000"/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2400" kern="0" dirty="0">
              <a:solidFill>
                <a:srgbClr val="FFFFFF"/>
              </a:solidFill>
              <a:latin typeface="Arial"/>
              <a:ea typeface="ＭＳ Ｐゴシック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3600" kern="0" dirty="0">
                <a:solidFill>
                  <a:srgbClr val="000000"/>
                </a:solidFill>
                <a:latin typeface="Arial"/>
                <a:ea typeface="ＭＳ Ｐゴシック"/>
              </a:rPr>
              <a:t>　サポーターがいるから</a:t>
            </a:r>
            <a:endParaRPr kumimoji="0" lang="en-US" altLang="ja-JP" sz="3600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3600" kern="0" dirty="0">
                <a:solidFill>
                  <a:srgbClr val="000000"/>
                </a:solidFill>
                <a:latin typeface="Arial"/>
                <a:ea typeface="ＭＳ Ｐゴシック"/>
              </a:rPr>
              <a:t>　　安心の地域社会へ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4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4037" name="AutoShape 7"/>
          <p:cNvSpPr>
            <a:spLocks noChangeArrowheads="1"/>
          </p:cNvSpPr>
          <p:nvPr/>
        </p:nvSpPr>
        <p:spPr bwMode="auto">
          <a:xfrm rot="18454115">
            <a:off x="7103963" y="3913027"/>
            <a:ext cx="860425" cy="271463"/>
          </a:xfrm>
          <a:prstGeom prst="flowChartMagneticDisk">
            <a:avLst/>
          </a:prstGeom>
          <a:solidFill>
            <a:srgbClr val="FF6600"/>
          </a:solidFill>
          <a:ln w="222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74295" tIns="8890" rIns="74295" bIns="8890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ja-JP" altLang="en-US" sz="10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346993" y="483046"/>
            <a:ext cx="8527132" cy="6320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dirty="0">
                <a:solidFill>
                  <a:srgbClr val="0000FF"/>
                </a:solidFill>
                <a:latin typeface="+mj-ea"/>
              </a:rPr>
              <a:t>認知症サポーターとしてできること</a:t>
            </a:r>
            <a:endParaRPr lang="ja-JP" alt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44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0000FF"/>
                </a:solidFill>
                <a:latin typeface="+mj-ea"/>
              </a:rPr>
              <a:t>誰もが自分事！認知症②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3900" b="1" dirty="0">
                <a:latin typeface="+mn-ea"/>
              </a:rPr>
              <a:t>「若年性認知症」 </a:t>
            </a:r>
            <a:endParaRPr lang="en-US" altLang="ja-JP" b="1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　　　　　　</a:t>
            </a:r>
            <a:r>
              <a:rPr lang="en-US" altLang="ja-JP" dirty="0">
                <a:latin typeface="+mn-ea"/>
              </a:rPr>
              <a:t>65</a:t>
            </a:r>
            <a:r>
              <a:rPr lang="ja-JP" altLang="en-US" dirty="0">
                <a:latin typeface="+mn-ea"/>
              </a:rPr>
              <a:t>歳未満で発症した認知症　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endParaRPr lang="en-US" altLang="ja-JP" b="1" dirty="0">
              <a:latin typeface="+mn-ea"/>
            </a:endParaRPr>
          </a:p>
          <a:p>
            <a:pPr marL="0" indent="0">
              <a:buNone/>
            </a:pPr>
            <a:r>
              <a:rPr lang="ja-JP" altLang="en-US" b="1" dirty="0">
                <a:latin typeface="+mn-ea"/>
              </a:rPr>
              <a:t>働き盛りであること</a:t>
            </a:r>
            <a:r>
              <a:rPr lang="ja-JP" altLang="en-US" dirty="0">
                <a:latin typeface="+mn-ea"/>
              </a:rPr>
              <a:t>も多く、また老年期の認知症より少ないため、家族内で悩みを抱えこんでしまいがちです。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endParaRPr lang="en-US" altLang="ja-JP" sz="1800" dirty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1600" dirty="0">
                <a:solidFill>
                  <a:srgbClr val="9933FF"/>
                </a:solidFill>
                <a:latin typeface="+mn-ea"/>
              </a:rPr>
              <a:t>●横浜市内の若年性認知症の方は約１</a:t>
            </a:r>
            <a:r>
              <a:rPr lang="en-US" altLang="ja-JP" sz="1600" dirty="0">
                <a:solidFill>
                  <a:srgbClr val="9933FF"/>
                </a:solidFill>
                <a:latin typeface="+mn-ea"/>
              </a:rPr>
              <a:t>100</a:t>
            </a:r>
            <a:r>
              <a:rPr lang="ja-JP" altLang="en-US" sz="1600" dirty="0">
                <a:solidFill>
                  <a:srgbClr val="9933FF"/>
                </a:solidFill>
                <a:latin typeface="+mn-ea"/>
              </a:rPr>
              <a:t>人と推定される。（</a:t>
            </a:r>
            <a:r>
              <a:rPr lang="en-US" altLang="ja-JP" sz="1600" dirty="0">
                <a:solidFill>
                  <a:srgbClr val="9933FF"/>
                </a:solidFill>
                <a:latin typeface="+mn-ea"/>
              </a:rPr>
              <a:t>H29</a:t>
            </a:r>
            <a:r>
              <a:rPr lang="ja-JP" altLang="en-US" sz="1600" dirty="0">
                <a:solidFill>
                  <a:srgbClr val="9933FF"/>
                </a:solidFill>
                <a:latin typeface="+mn-ea"/>
              </a:rPr>
              <a:t>年３月時点）</a:t>
            </a:r>
            <a:endParaRPr lang="en-US" altLang="ja-JP" sz="1600" dirty="0">
              <a:solidFill>
                <a:srgbClr val="9933FF"/>
              </a:solidFill>
              <a:latin typeface="+mn-ea"/>
            </a:endParaRPr>
          </a:p>
          <a:p>
            <a:pPr marL="0" lvl="0" indent="0" algn="r">
              <a:buNone/>
            </a:pPr>
            <a:r>
              <a:rPr lang="ja-JP" altLang="en-US" sz="1800" dirty="0">
                <a:solidFill>
                  <a:srgbClr val="9933FF"/>
                </a:solidFill>
                <a:latin typeface="メイリオ"/>
              </a:rPr>
              <a:t>　</a:t>
            </a:r>
            <a:r>
              <a:rPr lang="en-US" altLang="ja-JP" sz="1200" dirty="0">
                <a:solidFill>
                  <a:srgbClr val="9933FF"/>
                </a:solidFill>
                <a:latin typeface="メイリオ"/>
              </a:rPr>
              <a:t>※18</a:t>
            </a:r>
            <a:r>
              <a:rPr lang="ja-JP" altLang="en-US" sz="1200" dirty="0">
                <a:solidFill>
                  <a:srgbClr val="9933FF"/>
                </a:solidFill>
                <a:latin typeface="メイリオ"/>
              </a:rPr>
              <a:t>歳～</a:t>
            </a:r>
            <a:r>
              <a:rPr lang="en-US" altLang="ja-JP" sz="1200" dirty="0">
                <a:solidFill>
                  <a:srgbClr val="9933FF"/>
                </a:solidFill>
                <a:latin typeface="メイリオ"/>
              </a:rPr>
              <a:t>64</a:t>
            </a:r>
            <a:r>
              <a:rPr lang="ja-JP" altLang="en-US" sz="1200" dirty="0">
                <a:solidFill>
                  <a:srgbClr val="9933FF"/>
                </a:solidFill>
                <a:latin typeface="メイリオ"/>
              </a:rPr>
              <a:t>歳人口における人口</a:t>
            </a:r>
            <a:r>
              <a:rPr lang="en-US" altLang="ja-JP" sz="1200" dirty="0">
                <a:solidFill>
                  <a:srgbClr val="9933FF"/>
                </a:solidFill>
                <a:latin typeface="メイリオ"/>
              </a:rPr>
              <a:t>10</a:t>
            </a:r>
            <a:r>
              <a:rPr lang="ja-JP" altLang="en-US" sz="1200" dirty="0">
                <a:solidFill>
                  <a:srgbClr val="9933FF"/>
                </a:solidFill>
                <a:latin typeface="メイリオ"/>
              </a:rPr>
              <a:t>万人あたりの若年性認知症者数　</a:t>
            </a:r>
            <a:r>
              <a:rPr lang="en-US" altLang="ja-JP" sz="1200" dirty="0">
                <a:solidFill>
                  <a:srgbClr val="9933FF"/>
                </a:solidFill>
                <a:latin typeface="メイリオ"/>
              </a:rPr>
              <a:t>47.6</a:t>
            </a:r>
            <a:r>
              <a:rPr lang="ja-JP" altLang="en-US" sz="1200" dirty="0">
                <a:solidFill>
                  <a:srgbClr val="9933FF"/>
                </a:solidFill>
                <a:latin typeface="メイリオ"/>
              </a:rPr>
              <a:t>人の有病率を使用</a:t>
            </a:r>
            <a:endParaRPr lang="en-US" altLang="ja-JP" sz="1200" dirty="0">
              <a:solidFill>
                <a:srgbClr val="9933FF"/>
              </a:solidFill>
              <a:latin typeface="メイリオ"/>
            </a:endParaRPr>
          </a:p>
          <a:p>
            <a:pPr marL="0" lvl="0" indent="0" algn="r">
              <a:buNone/>
            </a:pPr>
            <a:r>
              <a:rPr lang="ja-JP" altLang="en-US" sz="1200" dirty="0">
                <a:solidFill>
                  <a:srgbClr val="9933FF"/>
                </a:solidFill>
                <a:latin typeface="メイリオ"/>
              </a:rPr>
              <a:t>　　（</a:t>
            </a:r>
            <a:r>
              <a:rPr lang="en-US" altLang="ja-JP" sz="1200" dirty="0">
                <a:solidFill>
                  <a:srgbClr val="9933FF"/>
                </a:solidFill>
                <a:latin typeface="メイリオ"/>
              </a:rPr>
              <a:t>H21</a:t>
            </a:r>
            <a:r>
              <a:rPr lang="ja-JP" altLang="en-US" sz="1200" dirty="0">
                <a:solidFill>
                  <a:srgbClr val="9933FF"/>
                </a:solidFill>
                <a:latin typeface="メイリオ"/>
              </a:rPr>
              <a:t>年の厚生労働省の調査）</a:t>
            </a:r>
            <a:endParaRPr lang="en-US" altLang="ja-JP" sz="1200" dirty="0">
              <a:solidFill>
                <a:srgbClr val="9933FF"/>
              </a:solidFill>
              <a:latin typeface="メイリオ"/>
            </a:endParaRPr>
          </a:p>
          <a:p>
            <a:pPr marL="0" indent="0">
              <a:buNone/>
            </a:pPr>
            <a:endParaRPr kumimoji="1" lang="en-US" altLang="ja-JP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312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22263" y="1828275"/>
            <a:ext cx="80676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000">
                <a:solidFill>
                  <a:srgbClr val="FFCCFF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defRPr kumimoji="1" sz="1000">
                <a:solidFill>
                  <a:srgbClr val="FFCCFF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defRPr kumimoji="1" sz="1000">
                <a:solidFill>
                  <a:srgbClr val="FFCCFF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defRPr kumimoji="1" sz="1000">
                <a:solidFill>
                  <a:srgbClr val="FFCCFF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defRPr kumimoji="1" sz="1000">
                <a:solidFill>
                  <a:srgbClr val="FFCCFF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FFCCFF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FFCCFF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FFCCFF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FFCCFF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ja-JP" altLang="en-US" sz="3200" b="1" dirty="0">
                <a:solidFill>
                  <a:schemeClr val="tx1"/>
                </a:solidFill>
                <a:latin typeface="+mn-ea"/>
                <a:ea typeface="+mn-ea"/>
              </a:rPr>
              <a:t>◆単なる老化というわけではありません。</a:t>
            </a:r>
            <a:endParaRPr lang="en-US" altLang="ja-JP" sz="32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ja-JP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ja-JP" altLang="en-US" sz="3200" b="1" dirty="0">
                <a:solidFill>
                  <a:schemeClr val="tx1"/>
                </a:solidFill>
                <a:latin typeface="+mn-ea"/>
                <a:ea typeface="+mn-ea"/>
              </a:rPr>
              <a:t>◆</a:t>
            </a:r>
            <a:r>
              <a:rPr lang="ja-JP" altLang="en-US" sz="3200" b="1" u="sng" dirty="0">
                <a:solidFill>
                  <a:schemeClr val="tx1"/>
                </a:solidFill>
                <a:latin typeface="+mn-ea"/>
                <a:ea typeface="+mn-ea"/>
              </a:rPr>
              <a:t>誰もがなる</a:t>
            </a:r>
            <a:r>
              <a:rPr lang="ja-JP" altLang="en-US" sz="3200" b="1" dirty="0">
                <a:solidFill>
                  <a:schemeClr val="tx1"/>
                </a:solidFill>
                <a:latin typeface="+mn-ea"/>
                <a:ea typeface="+mn-ea"/>
              </a:rPr>
              <a:t>可能性がある脳の病気です。</a:t>
            </a:r>
            <a:endParaRPr lang="ja-JP" altLang="en-US" sz="3200" b="1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325344" y="3827224"/>
            <a:ext cx="8497887" cy="263048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481013" algn="l"/>
              </a:tabLst>
              <a:defRPr kumimoji="1" sz="20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1pPr>
            <a:lvl2pPr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481013" algn="l"/>
              </a:tabLst>
              <a:defRPr kumimoji="1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481013" algn="l"/>
              </a:tabLst>
              <a:defRPr kumimoji="1" sz="16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481013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481013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481013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481013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481013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>
                <a:tab pos="481013" algn="l"/>
              </a:tabLst>
              <a:defRPr kumimoji="1" sz="1400">
                <a:solidFill>
                  <a:schemeClr val="accent1"/>
                </a:solidFill>
                <a:latin typeface="Corbel" pitchFamily="34" charset="0"/>
                <a:ea typeface="ＭＳ ゴシック" pitchFamily="49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3000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≪認知症の一般的な定義≫</a:t>
            </a:r>
            <a:endParaRPr lang="en-US" altLang="ja-JP" sz="3000" b="1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3000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　　</a:t>
            </a:r>
            <a:r>
              <a:rPr lang="ja-JP" altLang="en-US" sz="30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いったん正常に発達した知的機能が持続的に</a:t>
            </a:r>
            <a:endParaRPr lang="en-US" altLang="ja-JP" sz="3000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30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　低下し、複数の認知障害があるために社会生活に</a:t>
            </a:r>
            <a:endParaRPr lang="en-US" altLang="ja-JP" sz="3000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30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　支障をきたすようになった状態。</a:t>
            </a:r>
            <a:endParaRPr lang="en-US" altLang="ja-JP" sz="3000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30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（およそ６ヶ月以上継続している状態を指す。）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88008" y="515194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solidFill>
                  <a:srgbClr val="0000FF"/>
                </a:solidFill>
                <a:latin typeface="+mj-ea"/>
              </a:rPr>
              <a:t>認知症とは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7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è³ã®ã¤ã©ã¹ã">
            <a:extLst>
              <a:ext uri="{FF2B5EF4-FFF2-40B4-BE49-F238E27FC236}">
                <a16:creationId xmlns:a16="http://schemas.microsoft.com/office/drawing/2014/main" id="{4821CD52-9D64-479A-A97D-7830D0BF0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49" y="768819"/>
            <a:ext cx="7008614" cy="648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0000FF"/>
                </a:solidFill>
                <a:latin typeface="+mj-ea"/>
              </a:rPr>
              <a:t>脳の仕組みと働き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11647" y="2132328"/>
            <a:ext cx="141577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3200" b="1" dirty="0">
                <a:ln w="0"/>
              </a:rPr>
              <a:t>前頭葉</a:t>
            </a:r>
          </a:p>
        </p:txBody>
      </p:sp>
      <p:sp>
        <p:nvSpPr>
          <p:cNvPr id="12" name="正方形/長方形 12"/>
          <p:cNvSpPr>
            <a:spLocks noChangeArrowheads="1"/>
          </p:cNvSpPr>
          <p:nvPr/>
        </p:nvSpPr>
        <p:spPr bwMode="auto">
          <a:xfrm>
            <a:off x="167235" y="749602"/>
            <a:ext cx="2740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言語障害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運動機能障害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コントロール・意欲</a:t>
            </a:r>
          </a:p>
        </p:txBody>
      </p:sp>
      <p:sp>
        <p:nvSpPr>
          <p:cNvPr id="13" name="正方形/長方形 13"/>
          <p:cNvSpPr>
            <a:spLocks noChangeArrowheads="1"/>
          </p:cNvSpPr>
          <p:nvPr/>
        </p:nvSpPr>
        <p:spPr bwMode="auto">
          <a:xfrm>
            <a:off x="576205" y="5125699"/>
            <a:ext cx="31614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最近の事が覚えられない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昔の事を思い出せない</a:t>
            </a:r>
          </a:p>
        </p:txBody>
      </p:sp>
      <p:sp>
        <p:nvSpPr>
          <p:cNvPr id="14" name="正方形/長方形 14"/>
          <p:cNvSpPr>
            <a:spLocks noChangeArrowheads="1"/>
          </p:cNvSpPr>
          <p:nvPr/>
        </p:nvSpPr>
        <p:spPr bwMode="auto">
          <a:xfrm>
            <a:off x="6450660" y="1645147"/>
            <a:ext cx="1967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感覚がなくなる</a:t>
            </a:r>
          </a:p>
        </p:txBody>
      </p:sp>
      <p:sp>
        <p:nvSpPr>
          <p:cNvPr id="15" name="正方形/長方形 15"/>
          <p:cNvSpPr>
            <a:spLocks noChangeArrowheads="1"/>
          </p:cNvSpPr>
          <p:nvPr/>
        </p:nvSpPr>
        <p:spPr bwMode="auto">
          <a:xfrm>
            <a:off x="6723144" y="4038927"/>
            <a:ext cx="2420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物が見えずらくなる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418558" y="4225421"/>
            <a:ext cx="141577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3200" b="1" dirty="0">
                <a:ln w="0"/>
              </a:rPr>
              <a:t>側頭葉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4234254" y="5895399"/>
            <a:ext cx="100540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3200" b="1" dirty="0">
                <a:ln w="0"/>
              </a:rPr>
              <a:t>脳幹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6335122" y="5264369"/>
            <a:ext cx="100540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3200" b="1" dirty="0">
                <a:ln w="0"/>
              </a:rPr>
              <a:t>小脳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6747567" y="3421636"/>
            <a:ext cx="141577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3200" b="1" dirty="0">
                <a:ln w="0"/>
              </a:rPr>
              <a:t>後頭脳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5383727" y="2244581"/>
            <a:ext cx="141577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3200" b="1" dirty="0">
                <a:ln w="0"/>
              </a:rPr>
              <a:t>頭頂葉</a:t>
            </a:r>
          </a:p>
        </p:txBody>
      </p:sp>
    </p:spTree>
    <p:extLst>
      <p:ext uri="{BB962C8B-B14F-4D97-AF65-F5344CB8AC3E}">
        <p14:creationId xmlns:p14="http://schemas.microsoft.com/office/powerpoint/2010/main" val="1145042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 txBox="1">
            <a:spLocks noChangeArrowheads="1"/>
          </p:cNvSpPr>
          <p:nvPr/>
        </p:nvSpPr>
        <p:spPr>
          <a:xfrm>
            <a:off x="1751087" y="404664"/>
            <a:ext cx="5545137" cy="9144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all" spc="-8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「認知症」の原因疾患</a:t>
            </a:r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3842406078"/>
              </p:ext>
            </p:extLst>
          </p:nvPr>
        </p:nvGraphicFramePr>
        <p:xfrm>
          <a:off x="971600" y="1412776"/>
          <a:ext cx="7560840" cy="484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8069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1" i="1" dirty="0">
                <a:solidFill>
                  <a:srgbClr val="0000FF"/>
                </a:solidFill>
                <a:latin typeface="+mn-ea"/>
              </a:rPr>
              <a:t>アルツハイマー型認知症</a:t>
            </a:r>
            <a:endParaRPr kumimoji="1" lang="ja-JP" altLang="en-US" b="1" i="1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340768"/>
            <a:ext cx="8507288" cy="51125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3000" dirty="0">
                <a:latin typeface="+mn-ea"/>
              </a:rPr>
              <a:t>●原 因</a:t>
            </a:r>
            <a:endParaRPr lang="en-US" altLang="ja-JP" sz="3000" dirty="0">
              <a:latin typeface="+mn-ea"/>
            </a:endParaRPr>
          </a:p>
          <a:p>
            <a:pPr marL="0" indent="0">
              <a:buNone/>
            </a:pPr>
            <a:r>
              <a:rPr lang="ja-JP" altLang="en-US" sz="3000" dirty="0">
                <a:latin typeface="+mn-ea"/>
              </a:rPr>
              <a:t>　「</a:t>
            </a:r>
            <a:r>
              <a:rPr lang="en-US" altLang="ja-JP" sz="3000" dirty="0">
                <a:latin typeface="+mn-ea"/>
              </a:rPr>
              <a:t>β</a:t>
            </a:r>
            <a:r>
              <a:rPr lang="ja-JP" altLang="en-US" sz="3000" dirty="0">
                <a:latin typeface="+mn-ea"/>
              </a:rPr>
              <a:t>アミロイド」というたんぱく質が長い時間か　　</a:t>
            </a:r>
            <a:endParaRPr lang="en-US" altLang="ja-JP" sz="3000" dirty="0">
              <a:latin typeface="+mn-ea"/>
            </a:endParaRPr>
          </a:p>
          <a:p>
            <a:pPr marL="0" indent="0">
              <a:buNone/>
            </a:pPr>
            <a:r>
              <a:rPr lang="ja-JP" altLang="en-US" sz="3000" dirty="0">
                <a:latin typeface="+mn-ea"/>
              </a:rPr>
              <a:t>　</a:t>
            </a:r>
            <a:r>
              <a:rPr lang="ja-JP" altLang="en-US" sz="3000" dirty="0" err="1">
                <a:latin typeface="+mn-ea"/>
              </a:rPr>
              <a:t>けて</a:t>
            </a:r>
            <a:r>
              <a:rPr lang="ja-JP" altLang="en-US" sz="3000" dirty="0">
                <a:latin typeface="+mn-ea"/>
              </a:rPr>
              <a:t>たまることによって、脳の細胞が少しずつ失</a:t>
            </a:r>
            <a:endParaRPr lang="en-US" altLang="ja-JP" sz="3000" dirty="0">
              <a:latin typeface="+mn-ea"/>
            </a:endParaRPr>
          </a:p>
          <a:p>
            <a:pPr marL="0" indent="0">
              <a:buNone/>
            </a:pPr>
            <a:r>
              <a:rPr lang="ja-JP" altLang="en-US" sz="3000" dirty="0">
                <a:latin typeface="+mn-ea"/>
              </a:rPr>
              <a:t>　われ、脳が委縮して機能が全般的に低下。　</a:t>
            </a:r>
            <a:endParaRPr lang="en-US" altLang="ja-JP" sz="3000" dirty="0">
              <a:latin typeface="+mn-ea"/>
            </a:endParaRPr>
          </a:p>
          <a:p>
            <a:pPr marL="0" indent="0">
              <a:buNone/>
            </a:pPr>
            <a:endParaRPr lang="en-US" altLang="ja-JP" sz="3000" dirty="0">
              <a:latin typeface="+mn-ea"/>
            </a:endParaRPr>
          </a:p>
          <a:p>
            <a:pPr marL="0" indent="0">
              <a:buNone/>
            </a:pPr>
            <a:r>
              <a:rPr lang="en-US" altLang="ja-JP" sz="3000" dirty="0">
                <a:latin typeface="+mn-ea"/>
              </a:rPr>
              <a:t> </a:t>
            </a:r>
            <a:r>
              <a:rPr lang="ja-JP" altLang="en-US" sz="3000" dirty="0">
                <a:latin typeface="+mn-ea"/>
              </a:rPr>
              <a:t>●特 徴</a:t>
            </a:r>
            <a:endParaRPr lang="en-US" altLang="ja-JP" sz="3000" dirty="0">
              <a:latin typeface="+mn-ea"/>
            </a:endParaRPr>
          </a:p>
          <a:p>
            <a:pPr marL="0" indent="0">
              <a:buNone/>
            </a:pPr>
            <a:r>
              <a:rPr lang="ja-JP" altLang="en-US" sz="3000" dirty="0">
                <a:latin typeface="+mn-ea"/>
              </a:rPr>
              <a:t> </a:t>
            </a:r>
            <a:r>
              <a:rPr lang="en-US" altLang="ja-JP" sz="3000" dirty="0">
                <a:latin typeface="+mn-ea"/>
              </a:rPr>
              <a:t>   </a:t>
            </a:r>
            <a:r>
              <a:rPr lang="ja-JP" altLang="en-US" sz="3000" dirty="0">
                <a:latin typeface="+mn-ea"/>
              </a:rPr>
              <a:t>★ 進行はゆっくり進む。</a:t>
            </a:r>
            <a:endParaRPr lang="en-US" altLang="ja-JP" sz="3000" dirty="0">
              <a:latin typeface="+mn-ea"/>
            </a:endParaRPr>
          </a:p>
          <a:p>
            <a:pPr marL="0" indent="0">
              <a:buNone/>
            </a:pPr>
            <a:r>
              <a:rPr lang="ja-JP" altLang="en-US" sz="3000" dirty="0">
                <a:latin typeface="+mn-ea"/>
              </a:rPr>
              <a:t>　 ★ 脳全体が萎縮していくため、症状もさまざま</a:t>
            </a:r>
            <a:endParaRPr lang="en-US" altLang="ja-JP" sz="3000" dirty="0">
              <a:latin typeface="+mn-ea"/>
            </a:endParaRPr>
          </a:p>
          <a:p>
            <a:pPr marL="0" indent="0">
              <a:buNone/>
            </a:pPr>
            <a:r>
              <a:rPr lang="ja-JP" altLang="en-US" sz="3000" dirty="0">
                <a:latin typeface="+mn-ea"/>
              </a:rPr>
              <a:t>　 ★ 認知症の原因で１番多い。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8913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0000FF"/>
                </a:solidFill>
                <a:latin typeface="+mn-ea"/>
              </a:rPr>
              <a:t>血管性認知症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ja-JP" dirty="0">
                <a:latin typeface="+mn-ea"/>
              </a:rPr>
              <a:t> </a:t>
            </a:r>
            <a:r>
              <a:rPr lang="ja-JP" altLang="en-US" sz="3500" dirty="0">
                <a:latin typeface="+mn-ea"/>
              </a:rPr>
              <a:t>●原 因　</a:t>
            </a:r>
            <a:endParaRPr lang="en-US" altLang="ja-JP" sz="3500" dirty="0">
              <a:latin typeface="+mn-ea"/>
            </a:endParaRPr>
          </a:p>
          <a:p>
            <a:pPr marL="0" indent="0">
              <a:buNone/>
            </a:pPr>
            <a:r>
              <a:rPr lang="ja-JP" altLang="en-US" sz="3500" dirty="0">
                <a:latin typeface="+mn-ea"/>
              </a:rPr>
              <a:t>         脳の血管の病気</a:t>
            </a:r>
            <a:endParaRPr lang="en-US" altLang="ja-JP" sz="3500" dirty="0">
              <a:latin typeface="+mn-ea"/>
            </a:endParaRPr>
          </a:p>
          <a:p>
            <a:pPr marL="0" indent="0">
              <a:buNone/>
            </a:pPr>
            <a:r>
              <a:rPr lang="en-US" altLang="ja-JP" sz="3500" dirty="0">
                <a:latin typeface="+mn-ea"/>
              </a:rPr>
              <a:t>          (</a:t>
            </a:r>
            <a:r>
              <a:rPr lang="ja-JP" altLang="en-US" sz="3500" dirty="0">
                <a:latin typeface="+mn-ea"/>
              </a:rPr>
              <a:t>脳出血、脳梗塞、クモ膜下出血 等</a:t>
            </a:r>
            <a:r>
              <a:rPr lang="en-US" altLang="ja-JP" sz="3500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ja-JP" sz="3500" dirty="0">
                <a:latin typeface="+mn-ea"/>
              </a:rPr>
              <a:t>         </a:t>
            </a:r>
            <a:r>
              <a:rPr lang="ja-JP" altLang="en-US" sz="3500" dirty="0">
                <a:latin typeface="+mn-ea"/>
              </a:rPr>
              <a:t>脳の細胞が壊れて 認知症 として発症</a:t>
            </a:r>
            <a:endParaRPr lang="en-US" altLang="ja-JP" sz="3500" dirty="0">
              <a:latin typeface="+mn-ea"/>
            </a:endParaRPr>
          </a:p>
          <a:p>
            <a:pPr marL="0" indent="0">
              <a:buNone/>
            </a:pPr>
            <a:r>
              <a:rPr lang="en-US" altLang="ja-JP" sz="3500" dirty="0">
                <a:latin typeface="+mn-ea"/>
              </a:rPr>
              <a:t> </a:t>
            </a:r>
          </a:p>
          <a:p>
            <a:pPr marL="0" indent="0">
              <a:buNone/>
            </a:pPr>
            <a:r>
              <a:rPr lang="ja-JP" altLang="en-US" sz="3500" dirty="0">
                <a:latin typeface="+mn-ea"/>
              </a:rPr>
              <a:t>●特 徴</a:t>
            </a:r>
            <a:endParaRPr lang="en-US" altLang="ja-JP" sz="3500" dirty="0">
              <a:latin typeface="+mn-ea"/>
            </a:endParaRPr>
          </a:p>
          <a:p>
            <a:pPr marL="0" indent="0">
              <a:buNone/>
            </a:pPr>
            <a:r>
              <a:rPr lang="en-US" altLang="ja-JP" sz="3500" dirty="0">
                <a:latin typeface="+mn-ea"/>
              </a:rPr>
              <a:t> </a:t>
            </a:r>
            <a:r>
              <a:rPr lang="ja-JP" altLang="en-US" sz="3500" dirty="0">
                <a:latin typeface="+mn-ea"/>
              </a:rPr>
              <a:t> </a:t>
            </a:r>
            <a:r>
              <a:rPr lang="en-US" altLang="ja-JP" sz="3500" dirty="0">
                <a:latin typeface="+mn-ea"/>
              </a:rPr>
              <a:t> </a:t>
            </a:r>
            <a:r>
              <a:rPr lang="ja-JP" altLang="en-US" sz="3500" dirty="0">
                <a:latin typeface="+mn-ea"/>
              </a:rPr>
              <a:t>★ 損傷を受けた場所によって症状が異なる</a:t>
            </a:r>
            <a:endParaRPr lang="en-US" altLang="ja-JP" sz="3500" dirty="0">
              <a:latin typeface="+mn-ea"/>
            </a:endParaRPr>
          </a:p>
          <a:p>
            <a:pPr marL="0" indent="0">
              <a:buNone/>
            </a:pPr>
            <a:r>
              <a:rPr lang="ja-JP" altLang="en-US" sz="3500" dirty="0">
                <a:latin typeface="+mn-ea"/>
              </a:rPr>
              <a:t>　★ 突然発症するタイプと穏やかに徐々に</a:t>
            </a:r>
            <a:endParaRPr lang="en-US" altLang="ja-JP" sz="3500" dirty="0">
              <a:latin typeface="+mn-ea"/>
            </a:endParaRPr>
          </a:p>
          <a:p>
            <a:pPr marL="0" indent="0">
              <a:buNone/>
            </a:pPr>
            <a:r>
              <a:rPr lang="ja-JP" altLang="en-US" sz="3500" dirty="0">
                <a:latin typeface="+mn-ea"/>
              </a:rPr>
              <a:t>　　 進行するタイプがある。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4371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1359</Words>
  <Application>Microsoft Office PowerPoint</Application>
  <PresentationFormat>画面に合わせる (4:3)</PresentationFormat>
  <Paragraphs>467</Paragraphs>
  <Slides>33</Slides>
  <Notes>33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18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55" baseType="lpstr">
      <vt:lpstr>AR P丸ゴシック体M</vt:lpstr>
      <vt:lpstr>AR P悠々ゴシック体E</vt:lpstr>
      <vt:lpstr>AR悠々ゴシック体E</vt:lpstr>
      <vt:lpstr>HGPｺﾞｼｯｸE</vt:lpstr>
      <vt:lpstr>HGPｺﾞｼｯｸM</vt:lpstr>
      <vt:lpstr>HGP創英ﾌﾟﾚｾﾞﾝｽEB</vt:lpstr>
      <vt:lpstr>HG丸ｺﾞｼｯｸM-PRO</vt:lpstr>
      <vt:lpstr>HG創英角ｺﾞｼｯｸUB</vt:lpstr>
      <vt:lpstr>Meiryo UI</vt:lpstr>
      <vt:lpstr>ＭＳ Ｐゴシック</vt:lpstr>
      <vt:lpstr>ＭＳ Ｐ明朝</vt:lpstr>
      <vt:lpstr>ＭＳ 明朝</vt:lpstr>
      <vt:lpstr>メイリオ</vt:lpstr>
      <vt:lpstr>Arial</vt:lpstr>
      <vt:lpstr>Calibri</vt:lpstr>
      <vt:lpstr>Corbel</vt:lpstr>
      <vt:lpstr>Tahoma</vt:lpstr>
      <vt:lpstr>Times New Roman</vt:lpstr>
      <vt:lpstr>Office ​​テーマ</vt:lpstr>
      <vt:lpstr>1_Office ​​テーマ</vt:lpstr>
      <vt:lpstr>2_Office ​​テーマ</vt:lpstr>
      <vt:lpstr>Acrobat Document</vt:lpstr>
      <vt:lpstr>横浜市　認知症サポーター養成講座 みんなで学ぶ認知症</vt:lpstr>
      <vt:lpstr>PowerPoint プレゼンテーション</vt:lpstr>
      <vt:lpstr>～久山町研究の認知症有病率を使用した場合～</vt:lpstr>
      <vt:lpstr>誰もが自分事！認知症②</vt:lpstr>
      <vt:lpstr>PowerPoint プレゼンテーション</vt:lpstr>
      <vt:lpstr>脳の仕組みと働き</vt:lpstr>
      <vt:lpstr>PowerPoint プレゼンテーション</vt:lpstr>
      <vt:lpstr>アルツハイマー型認知症</vt:lpstr>
      <vt:lpstr>血管性認知症</vt:lpstr>
      <vt:lpstr>レビー小体型認知症</vt:lpstr>
      <vt:lpstr>前頭側頭型認知症</vt:lpstr>
      <vt:lpstr>その他の認知症</vt:lpstr>
      <vt:lpstr>認知症の症状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行動・心理症状 (BPSD)の一例</vt:lpstr>
      <vt:lpstr>認知症になり、失敗ばかりが続いたとき</vt:lpstr>
      <vt:lpstr>認知症の診断・治療</vt:lpstr>
      <vt:lpstr>「もの忘れ」の違い</vt:lpstr>
      <vt:lpstr>認知症が疑われるサイン　　 日常の暮らしの中で、認知症の始まりではないかと思われる言動</vt:lpstr>
      <vt:lpstr>PowerPoint プレゼンテーション</vt:lpstr>
      <vt:lpstr>事例１「どこに行くの？」</vt:lpstr>
      <vt:lpstr>事例２「今日はゴミの日？」</vt:lpstr>
      <vt:lpstr>事例３「財布がない！」</vt:lpstr>
      <vt:lpstr>事例４「ご飯 まだ？」</vt:lpstr>
      <vt:lpstr>PowerPoint プレゼンテーション</vt:lpstr>
      <vt:lpstr>PowerPoint プレゼンテーション</vt:lpstr>
      <vt:lpstr>認知症の人の家族の気持ち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横浜市　認知症サポーター養成講座 みんなで学ぶ認知症</dc:title>
  <dc:creator>小杉 史子</dc:creator>
  <cp:lastModifiedBy>山田 素子</cp:lastModifiedBy>
  <cp:revision>34</cp:revision>
  <cp:lastPrinted>2019-04-11T06:01:56Z</cp:lastPrinted>
  <dcterms:modified xsi:type="dcterms:W3CDTF">2019-04-11T09:39:36Z</dcterms:modified>
</cp:coreProperties>
</file>